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59"/>
  </p:notesMasterIdLst>
  <p:handoutMasterIdLst>
    <p:handoutMasterId r:id="rId60"/>
  </p:handoutMasterIdLst>
  <p:sldIdLst>
    <p:sldId id="286" r:id="rId2"/>
    <p:sldId id="438" r:id="rId3"/>
    <p:sldId id="455" r:id="rId4"/>
    <p:sldId id="439" r:id="rId5"/>
    <p:sldId id="456" r:id="rId6"/>
    <p:sldId id="452" r:id="rId7"/>
    <p:sldId id="453" r:id="rId8"/>
    <p:sldId id="457" r:id="rId9"/>
    <p:sldId id="440" r:id="rId10"/>
    <p:sldId id="458" r:id="rId11"/>
    <p:sldId id="460" r:id="rId12"/>
    <p:sldId id="443" r:id="rId13"/>
    <p:sldId id="459" r:id="rId14"/>
    <p:sldId id="444" r:id="rId15"/>
    <p:sldId id="446" r:id="rId16"/>
    <p:sldId id="462" r:id="rId17"/>
    <p:sldId id="449" r:id="rId18"/>
    <p:sldId id="464" r:id="rId19"/>
    <p:sldId id="463" r:id="rId20"/>
    <p:sldId id="465" r:id="rId21"/>
    <p:sldId id="466" r:id="rId22"/>
    <p:sldId id="467" r:id="rId23"/>
    <p:sldId id="468" r:id="rId24"/>
    <p:sldId id="441" r:id="rId25"/>
    <p:sldId id="442" r:id="rId26"/>
    <p:sldId id="469" r:id="rId27"/>
    <p:sldId id="470" r:id="rId28"/>
    <p:sldId id="471" r:id="rId29"/>
    <p:sldId id="472" r:id="rId30"/>
    <p:sldId id="445" r:id="rId31"/>
    <p:sldId id="473" r:id="rId32"/>
    <p:sldId id="447" r:id="rId33"/>
    <p:sldId id="448" r:id="rId34"/>
    <p:sldId id="474" r:id="rId35"/>
    <p:sldId id="450" r:id="rId36"/>
    <p:sldId id="475" r:id="rId37"/>
    <p:sldId id="476" r:id="rId38"/>
    <p:sldId id="451" r:id="rId39"/>
    <p:sldId id="477" r:id="rId40"/>
    <p:sldId id="478" r:id="rId41"/>
    <p:sldId id="479" r:id="rId42"/>
    <p:sldId id="480" r:id="rId43"/>
    <p:sldId id="461" r:id="rId44"/>
    <p:sldId id="481" r:id="rId45"/>
    <p:sldId id="482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31" r:id="rId58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286"/>
            <p14:sldId id="438"/>
            <p14:sldId id="455"/>
            <p14:sldId id="439"/>
            <p14:sldId id="456"/>
            <p14:sldId id="452"/>
            <p14:sldId id="453"/>
            <p14:sldId id="457"/>
            <p14:sldId id="440"/>
            <p14:sldId id="458"/>
            <p14:sldId id="460"/>
            <p14:sldId id="443"/>
            <p14:sldId id="459"/>
            <p14:sldId id="444"/>
            <p14:sldId id="446"/>
            <p14:sldId id="462"/>
            <p14:sldId id="449"/>
            <p14:sldId id="464"/>
            <p14:sldId id="463"/>
            <p14:sldId id="465"/>
            <p14:sldId id="466"/>
            <p14:sldId id="467"/>
            <p14:sldId id="468"/>
            <p14:sldId id="441"/>
            <p14:sldId id="442"/>
            <p14:sldId id="469"/>
            <p14:sldId id="470"/>
            <p14:sldId id="471"/>
            <p14:sldId id="472"/>
            <p14:sldId id="445"/>
            <p14:sldId id="473"/>
            <p14:sldId id="447"/>
            <p14:sldId id="448"/>
            <p14:sldId id="474"/>
            <p14:sldId id="450"/>
            <p14:sldId id="475"/>
            <p14:sldId id="476"/>
            <p14:sldId id="451"/>
            <p14:sldId id="477"/>
            <p14:sldId id="478"/>
            <p14:sldId id="479"/>
            <p14:sldId id="480"/>
            <p14:sldId id="461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C00"/>
    <a:srgbClr val="092240"/>
    <a:srgbClr val="F8FA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5406"/>
  </p:normalViewPr>
  <p:slideViewPr>
    <p:cSldViewPr snapToGrid="0" snapToObjects="1">
      <p:cViewPr varScale="1">
        <p:scale>
          <a:sx n="125" d="100"/>
          <a:sy n="125" d="100"/>
        </p:scale>
        <p:origin x="4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6741C-D1E5-4426-9C6C-939537E08CE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98D9E-45DB-4FE2-B86B-39C2068C4A47}">
      <dgm:prSet phldrT="[Text]"/>
      <dgm:spPr/>
      <dgm:t>
        <a:bodyPr/>
        <a:lstStyle/>
        <a:p>
          <a:r>
            <a:rPr lang="en-US" dirty="0"/>
            <a:t>ML&amp;DL/SNN</a:t>
          </a:r>
        </a:p>
      </dgm:t>
    </dgm:pt>
    <dgm:pt modelId="{41A5506E-691D-4489-9AD0-77E2D25599A7}" type="parTrans" cxnId="{E587B332-D6F3-42F8-9822-5AA4F2105646}">
      <dgm:prSet/>
      <dgm:spPr/>
      <dgm:t>
        <a:bodyPr/>
        <a:lstStyle/>
        <a:p>
          <a:endParaRPr lang="en-US"/>
        </a:p>
      </dgm:t>
    </dgm:pt>
    <dgm:pt modelId="{AC4A0666-C053-400D-B08A-FA207CDC1E17}" type="sibTrans" cxnId="{E587B332-D6F3-42F8-9822-5AA4F2105646}">
      <dgm:prSet/>
      <dgm:spPr/>
      <dgm:t>
        <a:bodyPr/>
        <a:lstStyle/>
        <a:p>
          <a:endParaRPr lang="en-US"/>
        </a:p>
      </dgm:t>
    </dgm:pt>
    <dgm:pt modelId="{8FEBB82B-F51A-435D-BB18-95D238C493E5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Radar, Remote Sensing &amp; Security</a:t>
          </a:r>
        </a:p>
      </dgm:t>
    </dgm:pt>
    <dgm:pt modelId="{B46DC35C-FE6C-4BC1-8997-EA08CB4A8326}" type="parTrans" cxnId="{88148CF4-420B-43D5-B395-342A1A93F1AE}">
      <dgm:prSet/>
      <dgm:spPr/>
      <dgm:t>
        <a:bodyPr/>
        <a:lstStyle/>
        <a:p>
          <a:endParaRPr lang="en-US"/>
        </a:p>
      </dgm:t>
    </dgm:pt>
    <dgm:pt modelId="{A9A9864F-E114-4AD7-88B1-29405069424F}" type="sibTrans" cxnId="{88148CF4-420B-43D5-B395-342A1A93F1AE}">
      <dgm:prSet/>
      <dgm:spPr/>
      <dgm:t>
        <a:bodyPr/>
        <a:lstStyle/>
        <a:p>
          <a:endParaRPr lang="en-US"/>
        </a:p>
      </dgm:t>
    </dgm:pt>
    <dgm:pt modelId="{D64FF422-6A73-48BA-A103-4B6E34CA8133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Biomedical Imaging</a:t>
          </a:r>
        </a:p>
      </dgm:t>
    </dgm:pt>
    <dgm:pt modelId="{437E377B-D17B-4119-B2CC-932823C56EC2}" type="parTrans" cxnId="{642B6301-3A54-4763-B3AB-BF4F95485408}">
      <dgm:prSet/>
      <dgm:spPr/>
      <dgm:t>
        <a:bodyPr/>
        <a:lstStyle/>
        <a:p>
          <a:endParaRPr lang="en-US"/>
        </a:p>
      </dgm:t>
    </dgm:pt>
    <dgm:pt modelId="{161DE7C3-0443-4489-9F43-7F6DF12BD3FB}" type="sibTrans" cxnId="{642B6301-3A54-4763-B3AB-BF4F95485408}">
      <dgm:prSet/>
      <dgm:spPr/>
      <dgm:t>
        <a:bodyPr/>
        <a:lstStyle/>
        <a:p>
          <a:endParaRPr lang="en-US"/>
        </a:p>
      </dgm:t>
    </dgm:pt>
    <dgm:pt modelId="{E227711C-CA92-4EFE-8755-434400C3C828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Speech, Image and Video Processing</a:t>
          </a:r>
        </a:p>
      </dgm:t>
    </dgm:pt>
    <dgm:pt modelId="{79B8DB0B-E637-4B3B-B065-7E3BAC4E0200}" type="parTrans" cxnId="{B0C18D5F-83AC-4635-855F-A936EC44DAF6}">
      <dgm:prSet/>
      <dgm:spPr/>
      <dgm:t>
        <a:bodyPr/>
        <a:lstStyle/>
        <a:p>
          <a:endParaRPr lang="en-US"/>
        </a:p>
      </dgm:t>
    </dgm:pt>
    <dgm:pt modelId="{1FC3E3FA-A3C0-4F51-B419-0A719C002C84}" type="sibTrans" cxnId="{B0C18D5F-83AC-4635-855F-A936EC44DAF6}">
      <dgm:prSet/>
      <dgm:spPr/>
      <dgm:t>
        <a:bodyPr/>
        <a:lstStyle/>
        <a:p>
          <a:endParaRPr lang="en-US"/>
        </a:p>
      </dgm:t>
    </dgm:pt>
    <dgm:pt modelId="{AD8151CD-8E54-415D-898E-7572518F4669}">
      <dgm:prSet phldrT="[Text]"/>
      <dgm:spPr/>
      <dgm:t>
        <a:bodyPr/>
        <a:lstStyle/>
        <a:p>
          <a:r>
            <a:rPr lang="en-US" b="1" dirty="0" err="1">
              <a:solidFill>
                <a:srgbClr val="C00000"/>
              </a:solidFill>
            </a:rPr>
            <a:t>Biosignals</a:t>
          </a:r>
          <a:r>
            <a:rPr lang="en-US" b="1" dirty="0">
              <a:solidFill>
                <a:srgbClr val="C00000"/>
              </a:solidFill>
            </a:rPr>
            <a:t> ECG, EMG, Speech</a:t>
          </a:r>
        </a:p>
      </dgm:t>
    </dgm:pt>
    <dgm:pt modelId="{FE22DD5E-6CAD-49F4-80F1-471E0193F4F7}" type="parTrans" cxnId="{BAFD90E2-B8C3-4BAA-81EE-2C7BEE088D53}">
      <dgm:prSet/>
      <dgm:spPr/>
      <dgm:t>
        <a:bodyPr/>
        <a:lstStyle/>
        <a:p>
          <a:endParaRPr lang="en-US"/>
        </a:p>
      </dgm:t>
    </dgm:pt>
    <dgm:pt modelId="{F8798D3F-E0E7-437B-998B-4F30C92934F9}" type="sibTrans" cxnId="{BAFD90E2-B8C3-4BAA-81EE-2C7BEE088D53}">
      <dgm:prSet/>
      <dgm:spPr/>
      <dgm:t>
        <a:bodyPr/>
        <a:lstStyle/>
        <a:p>
          <a:endParaRPr lang="en-US"/>
        </a:p>
      </dgm:t>
    </dgm:pt>
    <dgm:pt modelId="{1F701586-9C38-452F-A342-C5825B7C3F9D}" type="pres">
      <dgm:prSet presAssocID="{E8A6741C-D1E5-4426-9C6C-939537E08CE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EA6F63-4BA4-4563-9C7A-4BE2ED8C8882}" type="pres">
      <dgm:prSet presAssocID="{E8A6741C-D1E5-4426-9C6C-939537E08CEB}" presName="matrix" presStyleCnt="0"/>
      <dgm:spPr/>
    </dgm:pt>
    <dgm:pt modelId="{E8A8734A-9906-435E-BCAE-F3BECADFDB13}" type="pres">
      <dgm:prSet presAssocID="{E8A6741C-D1E5-4426-9C6C-939537E08CEB}" presName="tile1" presStyleLbl="node1" presStyleIdx="0" presStyleCnt="4" custLinFactNeighborX="464"/>
      <dgm:spPr/>
    </dgm:pt>
    <dgm:pt modelId="{ADF00E09-43F9-458C-8BB0-448AD101D912}" type="pres">
      <dgm:prSet presAssocID="{E8A6741C-D1E5-4426-9C6C-939537E08CE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6403B0B-DA5F-4B11-8743-1A54313D022A}" type="pres">
      <dgm:prSet presAssocID="{E8A6741C-D1E5-4426-9C6C-939537E08CEB}" presName="tile2" presStyleLbl="node1" presStyleIdx="1" presStyleCnt="4"/>
      <dgm:spPr/>
    </dgm:pt>
    <dgm:pt modelId="{21F9FC04-E893-4142-BC99-DCEC77BB9250}" type="pres">
      <dgm:prSet presAssocID="{E8A6741C-D1E5-4426-9C6C-939537E08CE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6AC3CF-E938-4717-9222-784944D0FAB8}" type="pres">
      <dgm:prSet presAssocID="{E8A6741C-D1E5-4426-9C6C-939537E08CEB}" presName="tile3" presStyleLbl="node1" presStyleIdx="2" presStyleCnt="4"/>
      <dgm:spPr/>
    </dgm:pt>
    <dgm:pt modelId="{98682B6C-AC6D-4F43-B561-38FB0EC5D1E8}" type="pres">
      <dgm:prSet presAssocID="{E8A6741C-D1E5-4426-9C6C-939537E08CE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C981B7-3C41-40F8-9FF0-1CD79FA5EC25}" type="pres">
      <dgm:prSet presAssocID="{E8A6741C-D1E5-4426-9C6C-939537E08CEB}" presName="tile4" presStyleLbl="node1" presStyleIdx="3" presStyleCnt="4"/>
      <dgm:spPr/>
    </dgm:pt>
    <dgm:pt modelId="{93CD2727-1246-4C3E-91FB-AB169C0E930C}" type="pres">
      <dgm:prSet presAssocID="{E8A6741C-D1E5-4426-9C6C-939537E08CE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1A87177-7948-48F7-BF0E-DCEE778EDCD4}" type="pres">
      <dgm:prSet presAssocID="{E8A6741C-D1E5-4426-9C6C-939537E08CE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42B6301-3A54-4763-B3AB-BF4F95485408}" srcId="{1E498D9E-45DB-4FE2-B86B-39C2068C4A47}" destId="{D64FF422-6A73-48BA-A103-4B6E34CA8133}" srcOrd="1" destOrd="0" parTransId="{437E377B-D17B-4119-B2CC-932823C56EC2}" sibTransId="{161DE7C3-0443-4489-9F43-7F6DF12BD3FB}"/>
    <dgm:cxn modelId="{59003623-FE7A-4155-A37F-04FE8BC32C15}" type="presOf" srcId="{D64FF422-6A73-48BA-A103-4B6E34CA8133}" destId="{21F9FC04-E893-4142-BC99-DCEC77BB9250}" srcOrd="1" destOrd="0" presId="urn:microsoft.com/office/officeart/2005/8/layout/matrix1"/>
    <dgm:cxn modelId="{E587B332-D6F3-42F8-9822-5AA4F2105646}" srcId="{E8A6741C-D1E5-4426-9C6C-939537E08CEB}" destId="{1E498D9E-45DB-4FE2-B86B-39C2068C4A47}" srcOrd="0" destOrd="0" parTransId="{41A5506E-691D-4489-9AD0-77E2D25599A7}" sibTransId="{AC4A0666-C053-400D-B08A-FA207CDC1E17}"/>
    <dgm:cxn modelId="{6241663E-994E-4559-B9A8-02002BE826AD}" type="presOf" srcId="{AD8151CD-8E54-415D-898E-7572518F4669}" destId="{93CD2727-1246-4C3E-91FB-AB169C0E930C}" srcOrd="1" destOrd="0" presId="urn:microsoft.com/office/officeart/2005/8/layout/matrix1"/>
    <dgm:cxn modelId="{C33DF141-E5BD-40EF-8F99-BC7284995836}" type="presOf" srcId="{8FEBB82B-F51A-435D-BB18-95D238C493E5}" destId="{E8A8734A-9906-435E-BCAE-F3BECADFDB13}" srcOrd="0" destOrd="0" presId="urn:microsoft.com/office/officeart/2005/8/layout/matrix1"/>
    <dgm:cxn modelId="{B0C18D5F-83AC-4635-855F-A936EC44DAF6}" srcId="{1E498D9E-45DB-4FE2-B86B-39C2068C4A47}" destId="{E227711C-CA92-4EFE-8755-434400C3C828}" srcOrd="2" destOrd="0" parTransId="{79B8DB0B-E637-4B3B-B065-7E3BAC4E0200}" sibTransId="{1FC3E3FA-A3C0-4F51-B419-0A719C002C84}"/>
    <dgm:cxn modelId="{BAAF7D86-2A15-499E-A216-2F30CF6A79F3}" type="presOf" srcId="{AD8151CD-8E54-415D-898E-7572518F4669}" destId="{B6C981B7-3C41-40F8-9FF0-1CD79FA5EC25}" srcOrd="0" destOrd="0" presId="urn:microsoft.com/office/officeart/2005/8/layout/matrix1"/>
    <dgm:cxn modelId="{09734190-144B-4920-8057-62B0E235FFD1}" type="presOf" srcId="{E227711C-CA92-4EFE-8755-434400C3C828}" destId="{98682B6C-AC6D-4F43-B561-38FB0EC5D1E8}" srcOrd="1" destOrd="0" presId="urn:microsoft.com/office/officeart/2005/8/layout/matrix1"/>
    <dgm:cxn modelId="{F20992A2-AD36-4D02-AE42-F35F38BF2937}" type="presOf" srcId="{E8A6741C-D1E5-4426-9C6C-939537E08CEB}" destId="{1F701586-9C38-452F-A342-C5825B7C3F9D}" srcOrd="0" destOrd="0" presId="urn:microsoft.com/office/officeart/2005/8/layout/matrix1"/>
    <dgm:cxn modelId="{A73513BC-60C8-414C-A91A-44F8843777B6}" type="presOf" srcId="{D64FF422-6A73-48BA-A103-4B6E34CA8133}" destId="{86403B0B-DA5F-4B11-8743-1A54313D022A}" srcOrd="0" destOrd="0" presId="urn:microsoft.com/office/officeart/2005/8/layout/matrix1"/>
    <dgm:cxn modelId="{44688CCE-015B-4A52-8362-0B51696A13DC}" type="presOf" srcId="{8FEBB82B-F51A-435D-BB18-95D238C493E5}" destId="{ADF00E09-43F9-458C-8BB0-448AD101D912}" srcOrd="1" destOrd="0" presId="urn:microsoft.com/office/officeart/2005/8/layout/matrix1"/>
    <dgm:cxn modelId="{BAFD90E2-B8C3-4BAA-81EE-2C7BEE088D53}" srcId="{1E498D9E-45DB-4FE2-B86B-39C2068C4A47}" destId="{AD8151CD-8E54-415D-898E-7572518F4669}" srcOrd="3" destOrd="0" parTransId="{FE22DD5E-6CAD-49F4-80F1-471E0193F4F7}" sibTransId="{F8798D3F-E0E7-437B-998B-4F30C92934F9}"/>
    <dgm:cxn modelId="{1E5AA9EE-1858-4F5F-9AF0-A06C5F444C1A}" type="presOf" srcId="{1E498D9E-45DB-4FE2-B86B-39C2068C4A47}" destId="{91A87177-7948-48F7-BF0E-DCEE778EDCD4}" srcOrd="0" destOrd="0" presId="urn:microsoft.com/office/officeart/2005/8/layout/matrix1"/>
    <dgm:cxn modelId="{88148CF4-420B-43D5-B395-342A1A93F1AE}" srcId="{1E498D9E-45DB-4FE2-B86B-39C2068C4A47}" destId="{8FEBB82B-F51A-435D-BB18-95D238C493E5}" srcOrd="0" destOrd="0" parTransId="{B46DC35C-FE6C-4BC1-8997-EA08CB4A8326}" sibTransId="{A9A9864F-E114-4AD7-88B1-29405069424F}"/>
    <dgm:cxn modelId="{98A62CFF-B904-4E9E-8B58-81B533669646}" type="presOf" srcId="{E227711C-CA92-4EFE-8755-434400C3C828}" destId="{0A6AC3CF-E938-4717-9222-784944D0FAB8}" srcOrd="0" destOrd="0" presId="urn:microsoft.com/office/officeart/2005/8/layout/matrix1"/>
    <dgm:cxn modelId="{E29B80F8-903F-4091-86AD-7621FC03195A}" type="presParOf" srcId="{1F701586-9C38-452F-A342-C5825B7C3F9D}" destId="{BAEA6F63-4BA4-4563-9C7A-4BE2ED8C8882}" srcOrd="0" destOrd="0" presId="urn:microsoft.com/office/officeart/2005/8/layout/matrix1"/>
    <dgm:cxn modelId="{D5A4F9A4-8253-4BB3-B1E0-3851B38A7B1A}" type="presParOf" srcId="{BAEA6F63-4BA4-4563-9C7A-4BE2ED8C8882}" destId="{E8A8734A-9906-435E-BCAE-F3BECADFDB13}" srcOrd="0" destOrd="0" presId="urn:microsoft.com/office/officeart/2005/8/layout/matrix1"/>
    <dgm:cxn modelId="{DD86EFB6-8879-49F5-8A64-D9BF695E3EFB}" type="presParOf" srcId="{BAEA6F63-4BA4-4563-9C7A-4BE2ED8C8882}" destId="{ADF00E09-43F9-458C-8BB0-448AD101D912}" srcOrd="1" destOrd="0" presId="urn:microsoft.com/office/officeart/2005/8/layout/matrix1"/>
    <dgm:cxn modelId="{7DA6D3C5-DFB3-493E-8169-14688EEE91C9}" type="presParOf" srcId="{BAEA6F63-4BA4-4563-9C7A-4BE2ED8C8882}" destId="{86403B0B-DA5F-4B11-8743-1A54313D022A}" srcOrd="2" destOrd="0" presId="urn:microsoft.com/office/officeart/2005/8/layout/matrix1"/>
    <dgm:cxn modelId="{8E652965-200E-40E3-BCB0-2C5E55B5F9D6}" type="presParOf" srcId="{BAEA6F63-4BA4-4563-9C7A-4BE2ED8C8882}" destId="{21F9FC04-E893-4142-BC99-DCEC77BB9250}" srcOrd="3" destOrd="0" presId="urn:microsoft.com/office/officeart/2005/8/layout/matrix1"/>
    <dgm:cxn modelId="{717D9F78-9FE0-487B-942A-EA1213EF8820}" type="presParOf" srcId="{BAEA6F63-4BA4-4563-9C7A-4BE2ED8C8882}" destId="{0A6AC3CF-E938-4717-9222-784944D0FAB8}" srcOrd="4" destOrd="0" presId="urn:microsoft.com/office/officeart/2005/8/layout/matrix1"/>
    <dgm:cxn modelId="{96FAF03F-153A-4857-8CD4-DE82111C31D3}" type="presParOf" srcId="{BAEA6F63-4BA4-4563-9C7A-4BE2ED8C8882}" destId="{98682B6C-AC6D-4F43-B561-38FB0EC5D1E8}" srcOrd="5" destOrd="0" presId="urn:microsoft.com/office/officeart/2005/8/layout/matrix1"/>
    <dgm:cxn modelId="{E6B11FE5-6D04-4DF2-97F3-C450F60D7773}" type="presParOf" srcId="{BAEA6F63-4BA4-4563-9C7A-4BE2ED8C8882}" destId="{B6C981B7-3C41-40F8-9FF0-1CD79FA5EC25}" srcOrd="6" destOrd="0" presId="urn:microsoft.com/office/officeart/2005/8/layout/matrix1"/>
    <dgm:cxn modelId="{3A60A3FD-5BDD-47F9-8040-1C482F943ECD}" type="presParOf" srcId="{BAEA6F63-4BA4-4563-9C7A-4BE2ED8C8882}" destId="{93CD2727-1246-4C3E-91FB-AB169C0E930C}" srcOrd="7" destOrd="0" presId="urn:microsoft.com/office/officeart/2005/8/layout/matrix1"/>
    <dgm:cxn modelId="{5B95C8A6-F5B6-4183-A785-FE65B4B921B8}" type="presParOf" srcId="{1F701586-9C38-452F-A342-C5825B7C3F9D}" destId="{91A87177-7948-48F7-BF0E-DCEE778EDCD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8734A-9906-435E-BCAE-F3BECADFDB13}">
      <dsp:nvSpPr>
        <dsp:cNvPr id="0" name=""/>
        <dsp:cNvSpPr/>
      </dsp:nvSpPr>
      <dsp:spPr>
        <a:xfrm rot="16200000">
          <a:off x="1287168" y="-1270944"/>
          <a:ext cx="954638" cy="349652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FF00"/>
              </a:solidFill>
            </a:rPr>
            <a:t>Radar, Remote Sensing &amp; Security</a:t>
          </a:r>
        </a:p>
      </dsp:txBody>
      <dsp:txXfrm rot="5400000">
        <a:off x="16224" y="0"/>
        <a:ext cx="3496527" cy="715978"/>
      </dsp:txXfrm>
    </dsp:sp>
    <dsp:sp modelId="{86403B0B-DA5F-4B11-8743-1A54313D022A}">
      <dsp:nvSpPr>
        <dsp:cNvPr id="0" name=""/>
        <dsp:cNvSpPr/>
      </dsp:nvSpPr>
      <dsp:spPr>
        <a:xfrm>
          <a:off x="3496527" y="0"/>
          <a:ext cx="3496527" cy="95463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C00000"/>
              </a:solidFill>
            </a:rPr>
            <a:t>Biomedical Imaging</a:t>
          </a:r>
        </a:p>
      </dsp:txBody>
      <dsp:txXfrm>
        <a:off x="3496527" y="0"/>
        <a:ext cx="3496527" cy="715978"/>
      </dsp:txXfrm>
    </dsp:sp>
    <dsp:sp modelId="{0A6AC3CF-E938-4717-9222-784944D0FAB8}">
      <dsp:nvSpPr>
        <dsp:cNvPr id="0" name=""/>
        <dsp:cNvSpPr/>
      </dsp:nvSpPr>
      <dsp:spPr>
        <a:xfrm rot="10800000">
          <a:off x="0" y="954638"/>
          <a:ext cx="3496527" cy="95463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B0F0"/>
              </a:solidFill>
            </a:rPr>
            <a:t>Speech, Image and Video Processing</a:t>
          </a:r>
        </a:p>
      </dsp:txBody>
      <dsp:txXfrm rot="10800000">
        <a:off x="0" y="1193297"/>
        <a:ext cx="3496527" cy="715978"/>
      </dsp:txXfrm>
    </dsp:sp>
    <dsp:sp modelId="{B6C981B7-3C41-40F8-9FF0-1CD79FA5EC25}">
      <dsp:nvSpPr>
        <dsp:cNvPr id="0" name=""/>
        <dsp:cNvSpPr/>
      </dsp:nvSpPr>
      <dsp:spPr>
        <a:xfrm rot="5400000">
          <a:off x="4767472" y="-316306"/>
          <a:ext cx="954638" cy="349652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>
              <a:solidFill>
                <a:srgbClr val="C00000"/>
              </a:solidFill>
            </a:rPr>
            <a:t>Biosignals</a:t>
          </a:r>
          <a:r>
            <a:rPr lang="en-US" sz="1700" b="1" kern="1200" dirty="0">
              <a:solidFill>
                <a:srgbClr val="C00000"/>
              </a:solidFill>
            </a:rPr>
            <a:t> ECG, EMG, Speech</a:t>
          </a:r>
        </a:p>
      </dsp:txBody>
      <dsp:txXfrm rot="-5400000">
        <a:off x="3496527" y="1193298"/>
        <a:ext cx="3496527" cy="715978"/>
      </dsp:txXfrm>
    </dsp:sp>
    <dsp:sp modelId="{91A87177-7948-48F7-BF0E-DCEE778EDCD4}">
      <dsp:nvSpPr>
        <dsp:cNvPr id="0" name=""/>
        <dsp:cNvSpPr/>
      </dsp:nvSpPr>
      <dsp:spPr>
        <a:xfrm>
          <a:off x="2447569" y="715978"/>
          <a:ext cx="2097916" cy="47731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ML&amp;DL/SNN</a:t>
          </a:r>
        </a:p>
      </dsp:txBody>
      <dsp:txXfrm>
        <a:off x="2470870" y="739279"/>
        <a:ext cx="2051314" cy="430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.zabalza@strath.ac.uk" TargetMode="External"/><Relationship Id="rId2" Type="http://schemas.openxmlformats.org/officeDocument/2006/relationships/hyperlink" Target="mailto:carmine.clemente@strath.ac.uk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c.ilioudis@strath.ac.u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10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0.png"/><Relationship Id="rId5" Type="http://schemas.openxmlformats.org/officeDocument/2006/relationships/image" Target="../media/image1011.png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emf"/><Relationship Id="rId5" Type="http://schemas.openxmlformats.org/officeDocument/2006/relationships/image" Target="../media/image84.png"/><Relationship Id="rId4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4.png"/><Relationship Id="rId2" Type="http://schemas.openxmlformats.org/officeDocument/2006/relationships/diagramData" Target="../diagrams/data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8.emf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eg"/><Relationship Id="rId1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84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112140" y="2196957"/>
            <a:ext cx="10947523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DSP Principles 2023/2024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r>
              <a:rPr lang="en-US" sz="4000" spc="0" dirty="0">
                <a:solidFill>
                  <a:schemeClr val="bg1"/>
                </a:solidFill>
              </a:rPr>
              <a:t>EE469/EE669/EE869/EE969</a:t>
            </a: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Module Introduction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5FDC07-0294-0644-8A04-1ABA28FE6B94}"/>
              </a:ext>
            </a:extLst>
          </p:cNvPr>
          <p:cNvSpPr/>
          <p:nvPr/>
        </p:nvSpPr>
        <p:spPr>
          <a:xfrm>
            <a:off x="1005840" y="4401728"/>
            <a:ext cx="10443239" cy="2339365"/>
          </a:xfrm>
          <a:prstGeom prst="roundRect">
            <a:avLst/>
          </a:prstGeom>
          <a:solidFill>
            <a:srgbClr val="92D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7DB15C-DF45-7342-A08F-9CC78E4FE439}"/>
              </a:ext>
            </a:extLst>
          </p:cNvPr>
          <p:cNvSpPr/>
          <p:nvPr/>
        </p:nvSpPr>
        <p:spPr>
          <a:xfrm>
            <a:off x="1005840" y="936203"/>
            <a:ext cx="10556240" cy="3358517"/>
          </a:xfrm>
          <a:prstGeom prst="roundRect">
            <a:avLst/>
          </a:prstGeom>
          <a:solidFill>
            <a:schemeClr val="accent2">
              <a:lumMod val="25000"/>
              <a:lumOff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Syllabus Overview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D56377D1-7735-2444-BBF6-217ED4B41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40" y="4837726"/>
            <a:ext cx="6696744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Block 5:  Applications:  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Time Frequency Representation of Signals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Speech Processing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Radar Signal Processing  principles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Matched filtering in radar/sonar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Range-Doppler representation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Micro-Doppler analysis using time-frequency distributions</a:t>
            </a: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2C239E9-097C-B44C-85BB-91333CB35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800" y="2502757"/>
            <a:ext cx="5384452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Block 2: Signal Transforms: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Discrete Fourier Series  -- DFT	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Z-Transform- Discrete System Analysis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DTFT- DFT Resolution, Spectral Leakage &amp; Scallop Loss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Acquisition, Windowing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Frequency Sampling, DFT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DFT Evaluation  --  DFT Matrix Method  &amp; FFT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79720550-2F02-1D45-A9D6-300FB116A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512" y="2535704"/>
            <a:ext cx="4451584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Block 4: Digital Filters </a:t>
            </a: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FIR ,  IIR	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Linear Phase Digital Filters  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Digital Filter Design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Efficient </a:t>
            </a:r>
            <a:r>
              <a:rPr lang="en-GB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Multirate</a:t>
            </a: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Digital Filters</a:t>
            </a:r>
          </a:p>
          <a:p>
            <a:pPr marL="285750" indent="-285750">
              <a:spcBef>
                <a:spcPct val="0"/>
              </a:spcBef>
              <a:buSzTx/>
            </a:pPr>
            <a:endParaRPr lang="en-GB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B6FC1EB5-3BA2-654B-9D8E-B61D9E48D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512" y="1407923"/>
            <a:ext cx="538445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Block 3:  Fundamental Applications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Time Sampling  Nyquist Sampling- Aliasing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Signal Reconstruction (DAC)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Decimation and Interpolation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F577D56F-CB39-7F45-A99F-4466992AF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800" y="1333206"/>
            <a:ext cx="44544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Block 1: Signals &amp; LTI Discrete Systems:  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Discrete Signals and Systems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Convolution/Correlation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Cyclic Convolution and Correlation</a:t>
            </a:r>
          </a:p>
          <a:p>
            <a:pPr marL="285750" indent="-285750">
              <a:spcBef>
                <a:spcPct val="0"/>
              </a:spcBef>
              <a:buSzTx/>
            </a:pPr>
            <a:r>
              <a:rPr lang="en-GB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Overlap Add and Overlap Save methods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FDC82-486C-034D-BA0C-C7D890EE53C9}"/>
              </a:ext>
            </a:extLst>
          </p:cNvPr>
          <p:cNvSpPr txBox="1"/>
          <p:nvPr/>
        </p:nvSpPr>
        <p:spPr>
          <a:xfrm>
            <a:off x="5413762" y="94764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Semester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FA36A-26FD-514B-B8C6-46C90B4452A2}"/>
              </a:ext>
            </a:extLst>
          </p:cNvPr>
          <p:cNvSpPr/>
          <p:nvPr/>
        </p:nvSpPr>
        <p:spPr>
          <a:xfrm>
            <a:off x="5289054" y="4468394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Semester 2</a:t>
            </a:r>
          </a:p>
        </p:txBody>
      </p:sp>
    </p:spTree>
    <p:extLst>
      <p:ext uri="{BB962C8B-B14F-4D97-AF65-F5344CB8AC3E}">
        <p14:creationId xmlns:p14="http://schemas.microsoft.com/office/powerpoint/2010/main" val="279225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Available material through </a:t>
            </a:r>
            <a:r>
              <a:rPr lang="en-US" sz="4800" spc="0" dirty="0" err="1">
                <a:solidFill>
                  <a:srgbClr val="0070C0"/>
                </a:solidFill>
              </a:rPr>
              <a:t>myplace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618B2-A4CE-1246-9756-3D99FE0E5357}"/>
              </a:ext>
            </a:extLst>
          </p:cNvPr>
          <p:cNvSpPr txBox="1"/>
          <p:nvPr/>
        </p:nvSpPr>
        <p:spPr>
          <a:xfrm>
            <a:off x="1292767" y="1976718"/>
            <a:ext cx="991329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Matlab</a:t>
            </a:r>
            <a:r>
              <a:rPr lang="en-US" sz="3000" dirty="0"/>
              <a:t> on a ramp short course – compulsory by week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Lecture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Lectures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Tutorial questions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Matlab</a:t>
            </a:r>
            <a:r>
              <a:rPr lang="en-US" sz="3000" dirty="0"/>
              <a:t> lab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Reference Reading material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391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Reference Material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618B2-A4CE-1246-9756-3D99FE0E5357}"/>
              </a:ext>
            </a:extLst>
          </p:cNvPr>
          <p:cNvSpPr txBox="1"/>
          <p:nvPr/>
        </p:nvSpPr>
        <p:spPr>
          <a:xfrm>
            <a:off x="1065530" y="951369"/>
            <a:ext cx="1006093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“Digital Signal Processing:- Principles, Algorithms and Applications” 3rd edition by John </a:t>
            </a:r>
            <a:r>
              <a:rPr lang="en-GB" altLang="en-US" sz="2000" dirty="0" err="1"/>
              <a:t>Proakis</a:t>
            </a:r>
            <a:r>
              <a:rPr lang="en-GB" altLang="en-US" sz="2000" dirty="0"/>
              <a:t> and Dimitris </a:t>
            </a:r>
            <a:r>
              <a:rPr lang="en-GB" altLang="en-US" sz="2000" dirty="0" err="1"/>
              <a:t>Manolakis</a:t>
            </a:r>
            <a:r>
              <a:rPr lang="en-GB" altLang="en-US" sz="2000" dirty="0"/>
              <a:t>, Prentice Hall, ISBN 0-13-394338-9  </a:t>
            </a:r>
          </a:p>
          <a:p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“Discrete-Time Signal Processing” 2nd edition by Alan Oppenheim and Ronald Schafer, Prentice Hall Inc, ISBN 0-13-754920-2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“Digital Signal Processing: A Computer Based </a:t>
            </a:r>
            <a:r>
              <a:rPr lang="en-GB" altLang="en-US" sz="2000" dirty="0" err="1"/>
              <a:t>Appoach</a:t>
            </a:r>
            <a:r>
              <a:rPr lang="en-GB" altLang="en-US" sz="2000" dirty="0"/>
              <a:t>” 4th Edition </a:t>
            </a:r>
            <a:r>
              <a:rPr lang="en-GB" altLang="en-US" sz="2000" dirty="0" err="1"/>
              <a:t>Sanjit</a:t>
            </a:r>
            <a:r>
              <a:rPr lang="en-GB" altLang="en-US" sz="2000" dirty="0"/>
              <a:t> Mitra, McGraw Hill, ISBN: 978-007-128946-7 , 2011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“Digital Signal Processing” by Monson Hayes, </a:t>
            </a:r>
            <a:r>
              <a:rPr lang="en-GB" altLang="en-US" sz="2000" dirty="0" err="1"/>
              <a:t>Schaum’s</a:t>
            </a:r>
            <a:r>
              <a:rPr lang="en-GB" altLang="en-US" sz="2000" dirty="0"/>
              <a:t> Outline Series, ISBN 0-07-027389-8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“DSP First – A Multimedia Approach” by </a:t>
            </a:r>
            <a:r>
              <a:rPr lang="en-GB" altLang="en-US" sz="2000" dirty="0" err="1"/>
              <a:t>Mclellan</a:t>
            </a:r>
            <a:r>
              <a:rPr lang="en-GB" altLang="en-US" sz="2000" dirty="0"/>
              <a:t>-Schafer – Yoder, Prentice Hall, ISBN : 0-13-243171-8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“Signals and Systems” , </a:t>
            </a:r>
            <a:r>
              <a:rPr lang="en-GB" altLang="en-US" sz="2000" dirty="0" err="1"/>
              <a:t>Baraniuk</a:t>
            </a:r>
            <a:r>
              <a:rPr lang="en-GB" altLang="en-US" sz="2000" dirty="0"/>
              <a:t> et al – available on </a:t>
            </a:r>
            <a:r>
              <a:rPr lang="en-GB" altLang="en-US" sz="2000" dirty="0" err="1"/>
              <a:t>myplace</a:t>
            </a: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/>
              <a:t>Many internet sites such as:</a:t>
            </a:r>
          </a:p>
          <a:p>
            <a:r>
              <a:rPr lang="en-GB" altLang="en-US" sz="2000" dirty="0"/>
              <a:t>                http://</a:t>
            </a:r>
            <a:r>
              <a:rPr lang="en-GB" altLang="en-US" sz="2000" dirty="0" err="1"/>
              <a:t>www.dspguide.com</a:t>
            </a:r>
            <a:r>
              <a:rPr lang="en-GB" altLang="en-US" sz="2000" dirty="0"/>
              <a:t>/  (a free DSP book)</a:t>
            </a:r>
            <a:endParaRPr lang="en-GB" altLang="en-US" sz="2000" u="sng" dirty="0"/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23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ASSESSMENT EE469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678D7-8520-F540-8497-CEAF39E761E1}"/>
              </a:ext>
            </a:extLst>
          </p:cNvPr>
          <p:cNvSpPr/>
          <p:nvPr/>
        </p:nvSpPr>
        <p:spPr>
          <a:xfrm>
            <a:off x="1026160" y="1178560"/>
            <a:ext cx="108305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Laboratory (20% - CA1 &amp;CA2)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a ramp – </a:t>
            </a:r>
            <a:r>
              <a:rPr lang="en-GB" b="1" u="sng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compulsory to unlock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grader tasks – weeks 0-2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of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tasks to be released before the labs in weeks 2-4-6-8 of each semester (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2.5%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each). A total of 8 tasks will be released – 4 per semester and graded through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grader.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Tasks to be completed by the end of  semesters 1 and 2</a:t>
            </a:r>
            <a:endParaRPr lang="en-GB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/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Theory (30% - CA3 &amp; CA4)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week 9 of each semester there will be a test on the theoretical content of the module. Each test will be worth up to 15% of the final mark.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test will be composed of open and closed solution questions. 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sz="2800" b="1" kern="0" dirty="0">
              <a:solidFill>
                <a:srgbClr val="0070C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 (50%)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sz="20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 of year exam, 3 questions out of 5offered. 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1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ASSESSMENT EE669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992CC-EFD5-D741-BD8E-15FF0580041C}"/>
              </a:ext>
            </a:extLst>
          </p:cNvPr>
          <p:cNvSpPr/>
          <p:nvPr/>
        </p:nvSpPr>
        <p:spPr>
          <a:xfrm>
            <a:off x="1026160" y="1178560"/>
            <a:ext cx="1083056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Laboratory (30% - CA1)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a ramp – </a:t>
            </a:r>
            <a:r>
              <a:rPr lang="en-GB" b="1" u="sng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compulsory to unlock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grader tasks – weeks 0-2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of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tasks to be released before the labs in weeks 2-4-6-8 (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7.5%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each). A total of 4 tasks will be released  and graded through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grader.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Tasks to be completed by the end of  semester 1 </a:t>
            </a:r>
            <a:endParaRPr lang="en-GB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/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Theory (35% - CA3)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week 9 of each there will be a test on the theoretical content of the module.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test will be composed of open and closed solution questions. 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sz="2800" b="1" kern="0" dirty="0">
              <a:solidFill>
                <a:srgbClr val="0070C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 topic (35%-CA5)</a:t>
            </a:r>
            <a:endParaRPr lang="en-GB" dirty="0"/>
          </a:p>
          <a:p>
            <a:pPr marL="342900" lvl="0" indent="-342900">
              <a:buFontTx/>
              <a:buChar char="-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Each student selects a DSP topic and is asked to produce a short video presentation (10 minutes) about the topic. 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(28%)</a:t>
            </a:r>
          </a:p>
          <a:p>
            <a:pPr marL="342900" lvl="0" indent="-342900">
              <a:buFontTx/>
              <a:buChar char="-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Additionally, each student is asked to watch 2 other videos (assigned randomly) and to engage via a forum with the author in an asynchronous Q&amp;A session.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(7%)- Subject to cohort numbers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GB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Submission end of Semester 1.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7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ASSESSMENT EE869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EC488E-FBDC-8D4D-ACCE-33D5C0296733}"/>
              </a:ext>
            </a:extLst>
          </p:cNvPr>
          <p:cNvSpPr/>
          <p:nvPr/>
        </p:nvSpPr>
        <p:spPr>
          <a:xfrm>
            <a:off x="1026160" y="1178560"/>
            <a:ext cx="1083056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Laboratory (40% - CA1)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a ramp – </a:t>
            </a:r>
            <a:r>
              <a:rPr lang="en-GB" b="1" u="sng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compulsory to unlock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GB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grader tasks – weeks 0-2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of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tasks to be released before the labs in weeks 2-4-6-8 (</a:t>
            </a: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10%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each). A total of 4 tasks will be released  and graded through </a:t>
            </a:r>
            <a:r>
              <a:rPr lang="en-GB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grader.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Tasks to be completed by the end the semester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GB" sz="2800" b="1" kern="0" dirty="0">
                <a:solidFill>
                  <a:srgbClr val="0070C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Theory (20% - CA3)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week 9 of each there will be a test on the theoretical content of the module.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test will be composed of open and closed solution questions. </a:t>
            </a:r>
            <a:endParaRPr lang="en-GB" sz="2800" b="1" kern="0" dirty="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sz="2000" b="1" kern="0" dirty="0">
              <a:solidFill>
                <a:srgbClr val="0070C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 topic (40%-CA5)</a:t>
            </a:r>
            <a:endParaRPr lang="en-GB" dirty="0"/>
          </a:p>
          <a:p>
            <a:pPr marL="342900" lvl="0" indent="-342900">
              <a:buFontTx/>
              <a:buChar char="-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Each student selects a DSP topic and is asked to produce a short video presentation (10 minutes) about the topic. 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(30%)</a:t>
            </a:r>
          </a:p>
          <a:p>
            <a:pPr marL="342900" lvl="0" indent="-342900">
              <a:buFontTx/>
              <a:buChar char="-"/>
            </a:pPr>
            <a:r>
              <a:rPr lang="en-GB" dirty="0"/>
              <a:t>Additionally, each student is asked to watch 2 other videos (assigned randomly) and to engage via a forum with the author in an asynchronous Q&amp;A session. </a:t>
            </a:r>
            <a:r>
              <a:rPr lang="en-GB" b="1" dirty="0"/>
              <a:t>(5%)</a:t>
            </a:r>
          </a:p>
          <a:p>
            <a:pPr marL="342900" lvl="0" indent="-342900">
              <a:buFontTx/>
              <a:buChar char="-"/>
            </a:pPr>
            <a:r>
              <a:rPr lang="en-GB" u="sng" dirty="0"/>
              <a:t>By the end of semester 1 the topics is assigned and students are asked to submit a short abstract (1-2 pages). </a:t>
            </a:r>
            <a:r>
              <a:rPr lang="en-GB" b="1" u="sng" dirty="0"/>
              <a:t>(5%)</a:t>
            </a:r>
            <a:endParaRPr lang="en-GB" u="sng" dirty="0"/>
          </a:p>
          <a:p>
            <a:pPr lvl="0"/>
            <a:r>
              <a:rPr lang="en-GB" b="1" u="sng" dirty="0"/>
              <a:t>Submission end of Semester 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84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ASSESSMENT EE969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8678D7-8520-F540-8497-CEAF39E761E1}"/>
              </a:ext>
            </a:extLst>
          </p:cNvPr>
          <p:cNvSpPr/>
          <p:nvPr/>
        </p:nvSpPr>
        <p:spPr>
          <a:xfrm>
            <a:off x="1026160" y="1178560"/>
            <a:ext cx="1083056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Laboratory (20% - CA1 &amp;CA2)</a:t>
            </a:r>
            <a:endParaRPr lang="en-GB" sz="1600" b="1" kern="0" dirty="0">
              <a:solidFill>
                <a:srgbClr val="2F5496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sz="1600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sz="1600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a ramp – </a:t>
            </a:r>
            <a:r>
              <a:rPr lang="en-GB" sz="1600" b="1" u="sng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compulsory to unlock</a:t>
            </a:r>
            <a:r>
              <a:rPr lang="en-GB" sz="1600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the </a:t>
            </a:r>
            <a:r>
              <a:rPr lang="en-GB" sz="1600" b="1" kern="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sz="1600" b="1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grader tasks – weeks 0-2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of </a:t>
            </a:r>
            <a:r>
              <a:rPr lang="en-GB" sz="16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tasks to be released before the labs in weeks 2-4-6-8 of each semester (</a:t>
            </a:r>
            <a:r>
              <a:rPr lang="en-GB" sz="16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2.5%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each). A total of 8 tasks will be released – 4 per semester and graded through </a:t>
            </a:r>
            <a:r>
              <a:rPr lang="en-GB" sz="16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matlab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grader.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Tasks to be completed by the end of  semesters 1 and 2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GB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Theory (30% - CA3 &amp; CA4)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week 9 of each semester there will be a test on the theoretical content of the module. Each test will be worth up to </a:t>
            </a:r>
            <a:r>
              <a:rPr lang="en-GB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15%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the final mark. </a:t>
            </a:r>
          </a:p>
          <a:p>
            <a:pPr marL="342900" lvl="0" indent="-342900">
              <a:buFont typeface="Calibri Light" panose="020F03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test will be composed of open and closed solution questions. </a:t>
            </a:r>
            <a:endParaRPr lang="en-GB" sz="1600" b="1" kern="0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GB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DSP Topic (10%- CA5)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Each student selects a DSP topic and is asked to produce a short video presentation (10 minutes) about the topic (in the past they were asked to write a conference paper).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(7%)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Additionally, each student is asked to watch 2 other videos (assigned randomly) and to engage via a forum with the author in an asynchronous Q&amp;A session.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(3%)</a:t>
            </a:r>
          </a:p>
          <a:p>
            <a:pPr marL="285750" indent="-285750">
              <a:buFontTx/>
              <a:buChar char="-"/>
            </a:pPr>
            <a:r>
              <a:rPr lang="en-GB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Submission at the end of Semester 2 </a:t>
            </a:r>
          </a:p>
          <a:p>
            <a:pPr>
              <a:spcBef>
                <a:spcPts val="1200"/>
              </a:spcBef>
            </a:pPr>
            <a:r>
              <a:rPr lang="en-GB" sz="1600" b="1" kern="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EXAM (40%)</a:t>
            </a:r>
            <a:endParaRPr lang="en-GB" sz="1600" b="1" kern="0" dirty="0">
              <a:solidFill>
                <a:srgbClr val="2F5496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1200"/>
              </a:spcBef>
              <a:buFont typeface="Calibri Light" panose="020F0302020204030204" pitchFamily="34" charset="0"/>
              <a:buChar char="-"/>
            </a:pPr>
            <a:r>
              <a:rPr lang="en-GB" sz="16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 of year exam, 3 questions out of 5 offered. </a:t>
            </a:r>
          </a:p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8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4196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Delivery method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2D16631-A6EE-954E-825D-CD0CD885528F}"/>
              </a:ext>
            </a:extLst>
          </p:cNvPr>
          <p:cNvSpPr txBox="1">
            <a:spLocks/>
          </p:cNvSpPr>
          <p:nvPr/>
        </p:nvSpPr>
        <p:spPr>
          <a:xfrm>
            <a:off x="1154430" y="1157962"/>
            <a:ext cx="11076940" cy="436907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Lectures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065" lvl="1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 lectures</a:t>
            </a:r>
          </a:p>
          <a:p>
            <a:pPr marL="800065" lvl="1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Tutorials</a:t>
            </a:r>
            <a:endParaRPr lang="en-US" sz="3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065" lvl="1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Laboratories</a:t>
            </a:r>
            <a:endParaRPr lang="en-US" sz="4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065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tasks released on the lab day through </a:t>
            </a:r>
            <a:r>
              <a:rPr lang="en-US" sz="3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myplace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 marL="800065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tasks to be completed and submitted asynchronously via </a:t>
            </a:r>
            <a:r>
              <a:rPr lang="en-US" sz="30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grader. </a:t>
            </a:r>
          </a:p>
        </p:txBody>
      </p:sp>
    </p:spTree>
    <p:extLst>
      <p:ext uri="{BB962C8B-B14F-4D97-AF65-F5344CB8AC3E}">
        <p14:creationId xmlns:p14="http://schemas.microsoft.com/office/powerpoint/2010/main" val="380506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4196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Interacting with the teaching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74187-B21D-184E-B50F-9DB26975ADE2}"/>
              </a:ext>
            </a:extLst>
          </p:cNvPr>
          <p:cNvSpPr txBox="1"/>
          <p:nvPr/>
        </p:nvSpPr>
        <p:spPr>
          <a:xfrm>
            <a:off x="1463040" y="1936078"/>
            <a:ext cx="815960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Use the Forums on </a:t>
            </a:r>
            <a:r>
              <a:rPr lang="en-US" sz="4000" dirty="0" err="1"/>
              <a:t>myplace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Contact us via e-mail. 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hlinkClick r:id="rId2"/>
              </a:rPr>
              <a:t>carmine.clemente@strath.ac.uk</a:t>
            </a:r>
            <a:endParaRPr lang="en-US" sz="4000" dirty="0"/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hlinkClick r:id="rId3"/>
              </a:rPr>
              <a:t>j.zabalza@strath.ac.uk</a:t>
            </a:r>
            <a:r>
              <a:rPr lang="en-US" sz="4000" dirty="0"/>
              <a:t>  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hlinkClick r:id="rId4"/>
              </a:rPr>
              <a:t>c.ilioudis@strath.ac.uk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07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980" y="314932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15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Academic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5FFD-54F7-D844-93D8-829CB41EC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8" t="6582" r="18361" b="7864"/>
          <a:stretch/>
        </p:blipFill>
        <p:spPr>
          <a:xfrm>
            <a:off x="1435261" y="1438874"/>
            <a:ext cx="1171305" cy="1488167"/>
          </a:xfrm>
          <a:prstGeom prst="rect">
            <a:avLst/>
          </a:prstGeom>
          <a:effectLst>
            <a:outerShdw blurRad="50800" dist="79375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862BA-BC5D-9746-92D2-F4CD0ECE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9417"/>
          <a:stretch/>
        </p:blipFill>
        <p:spPr>
          <a:xfrm>
            <a:off x="1415905" y="5126264"/>
            <a:ext cx="1311404" cy="1587500"/>
          </a:xfrm>
          <a:prstGeom prst="rect">
            <a:avLst/>
          </a:prstGeom>
          <a:effectLst>
            <a:outerShdw blurRad="50800" dist="889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08B3AE-A253-7248-82A2-B594319B660E}"/>
              </a:ext>
            </a:extLst>
          </p:cNvPr>
          <p:cNvSpPr txBox="1"/>
          <p:nvPr/>
        </p:nvSpPr>
        <p:spPr>
          <a:xfrm>
            <a:off x="3049162" y="1515053"/>
            <a:ext cx="5634876" cy="923330"/>
          </a:xfrm>
          <a:prstGeom prst="rect">
            <a:avLst/>
          </a:prstGeom>
          <a:noFill/>
          <a:ln w="38100">
            <a:solidFill>
              <a:schemeClr val="accent2">
                <a:lumMod val="90000"/>
                <a:lumOff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Dr Carmine Clemente – Reader</a:t>
            </a:r>
          </a:p>
          <a:p>
            <a:r>
              <a:rPr lang="en-US" dirty="0"/>
              <a:t>Director of Sensor Signal Processing &amp; Security Labs</a:t>
            </a:r>
          </a:p>
          <a:p>
            <a:r>
              <a:rPr lang="en-US" dirty="0"/>
              <a:t>Area of expertise: Radar signal processing.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3A50E-A3A9-E44B-8E14-2B9BA7CB9F81}"/>
              </a:ext>
            </a:extLst>
          </p:cNvPr>
          <p:cNvSpPr txBox="1"/>
          <p:nvPr/>
        </p:nvSpPr>
        <p:spPr>
          <a:xfrm>
            <a:off x="3049162" y="5126264"/>
            <a:ext cx="7071231" cy="92333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2">
                <a:lumMod val="90000"/>
                <a:lumOff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Dr Christos </a:t>
            </a:r>
            <a:r>
              <a:rPr lang="en-US" b="1" dirty="0" err="1"/>
              <a:t>Ilioudis</a:t>
            </a:r>
            <a:r>
              <a:rPr lang="en-US" b="1" dirty="0"/>
              <a:t> – Research Fellow</a:t>
            </a:r>
          </a:p>
          <a:p>
            <a:r>
              <a:rPr lang="en-US" dirty="0"/>
              <a:t>Holder of the Royal Academy of Engineering IC Security Fellowship</a:t>
            </a:r>
          </a:p>
          <a:p>
            <a:r>
              <a:rPr lang="en-US" dirty="0"/>
              <a:t>Area of expertise: Radar signal processing.</a:t>
            </a:r>
          </a:p>
        </p:txBody>
      </p:sp>
      <p:pic>
        <p:nvPicPr>
          <p:cNvPr id="6" name="Picture 5" descr="A person with a beard and mustache wearing a suit and tie&#10;&#10;Description automatically generated">
            <a:extLst>
              <a:ext uri="{FF2B5EF4-FFF2-40B4-BE49-F238E27FC236}">
                <a16:creationId xmlns:a16="http://schemas.microsoft.com/office/drawing/2014/main" id="{F59E5486-0909-DE2B-7496-CC2B2C44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1" y="3309287"/>
            <a:ext cx="1273629" cy="1457056"/>
          </a:xfrm>
          <a:prstGeom prst="rect">
            <a:avLst/>
          </a:prstGeom>
          <a:effectLst>
            <a:outerShdw blurRad="50800" dist="7833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ED7AD-7910-808C-06AB-0C6832B0A5D9}"/>
              </a:ext>
            </a:extLst>
          </p:cNvPr>
          <p:cNvSpPr txBox="1"/>
          <p:nvPr/>
        </p:nvSpPr>
        <p:spPr>
          <a:xfrm>
            <a:off x="3049162" y="3314622"/>
            <a:ext cx="6583918" cy="64633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2">
                <a:lumMod val="90000"/>
                <a:lumOff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Dr Jaime </a:t>
            </a:r>
            <a:r>
              <a:rPr lang="en-US" b="1" dirty="0" err="1"/>
              <a:t>Zabalza</a:t>
            </a:r>
            <a:r>
              <a:rPr lang="en-US" b="1" dirty="0"/>
              <a:t> – Lecturer – Chancellor’s Fellow</a:t>
            </a:r>
          </a:p>
          <a:p>
            <a:r>
              <a:rPr lang="en-US" dirty="0"/>
              <a:t>Area of expertise: Artificial Intelligence, Hyperspectral Imaging.</a:t>
            </a:r>
          </a:p>
        </p:txBody>
      </p:sp>
    </p:spTree>
    <p:extLst>
      <p:ext uri="{BB962C8B-B14F-4D97-AF65-F5344CB8AC3E}">
        <p14:creationId xmlns:p14="http://schemas.microsoft.com/office/powerpoint/2010/main" val="1254186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0" y="2825942"/>
            <a:ext cx="10947523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Introduction to DSP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Montserrat" pitchFamily="2" charset="77"/>
              </a:rPr>
              <a:t>Intro to DSP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Historical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115060" y="1432175"/>
            <a:ext cx="10873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Until  the early 1950s the extraction of information from signals was performed exclusively with analog systems implemented with electronic circuits or even mechanical devices;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growing availability and more general capabilities of digital computers the use of DSP became more and more diffused until today with the vast majority of signals processed digitally;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627298-2166-0B45-A3C6-F70B1BA68DB5}"/>
              </a:ext>
            </a:extLst>
          </p:cNvPr>
          <p:cNvGrpSpPr/>
          <p:nvPr/>
        </p:nvGrpSpPr>
        <p:grpSpPr>
          <a:xfrm>
            <a:off x="2117956" y="3272555"/>
            <a:ext cx="2672080" cy="3406714"/>
            <a:chOff x="2117956" y="3272555"/>
            <a:chExt cx="2672080" cy="34067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204E2C-C06D-C94E-9D7F-554BEB05C700}"/>
                </a:ext>
              </a:extLst>
            </p:cNvPr>
            <p:cNvGrpSpPr/>
            <p:nvPr/>
          </p:nvGrpSpPr>
          <p:grpSpPr>
            <a:xfrm>
              <a:off x="2117956" y="3272555"/>
              <a:ext cx="2672080" cy="3059873"/>
              <a:chOff x="1950720" y="3586168"/>
              <a:chExt cx="2672080" cy="305987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EF7AA02-D9DA-C94B-AD9A-273384A49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50720" y="3973961"/>
                <a:ext cx="2672080" cy="267208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BEB979-DAC2-CB49-91C9-ED786CB0E5FF}"/>
                  </a:ext>
                </a:extLst>
              </p:cNvPr>
              <p:cNvSpPr txBox="1"/>
              <p:nvPr/>
            </p:nvSpPr>
            <p:spPr>
              <a:xfrm>
                <a:off x="2438400" y="3586168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From this…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221D03-B53C-1F4E-AD85-C47CA6AA58E5}"/>
                </a:ext>
              </a:extLst>
            </p:cNvPr>
            <p:cNvSpPr txBox="1"/>
            <p:nvPr/>
          </p:nvSpPr>
          <p:spPr>
            <a:xfrm>
              <a:off x="2874941" y="6309937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Analog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ACDE2F-F040-6649-B9E0-079A2F3F57AE}"/>
              </a:ext>
            </a:extLst>
          </p:cNvPr>
          <p:cNvGrpSpPr/>
          <p:nvPr/>
        </p:nvGrpSpPr>
        <p:grpSpPr>
          <a:xfrm>
            <a:off x="7026910" y="3261737"/>
            <a:ext cx="3319780" cy="3232866"/>
            <a:chOff x="7026910" y="3261737"/>
            <a:chExt cx="3319780" cy="32328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D47272-55B4-994D-A4F8-1778F249E19C}"/>
                </a:ext>
              </a:extLst>
            </p:cNvPr>
            <p:cNvGrpSpPr/>
            <p:nvPr/>
          </p:nvGrpSpPr>
          <p:grpSpPr>
            <a:xfrm>
              <a:off x="7026910" y="3261737"/>
              <a:ext cx="3319780" cy="2654204"/>
              <a:chOff x="6921500" y="3189197"/>
              <a:chExt cx="3319780" cy="26542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0497192-AE4E-184B-B7BC-E78E58B9D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1500" y="4180840"/>
                <a:ext cx="2209800" cy="914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63BF400-0413-ED43-BB2F-13C6CC7D5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980" y="4776601"/>
                <a:ext cx="1892300" cy="10668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02F43-7EB3-7E4E-AD15-D7EFA354174E}"/>
                  </a:ext>
                </a:extLst>
              </p:cNvPr>
              <p:cNvSpPr txBox="1"/>
              <p:nvPr/>
            </p:nvSpPr>
            <p:spPr>
              <a:xfrm>
                <a:off x="7367557" y="318919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5">
                        <a:lumMod val="75000"/>
                        <a:lumOff val="25000"/>
                      </a:schemeClr>
                    </a:solidFill>
                  </a:rPr>
                  <a:t>to this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A92CD4-D121-B040-99A7-893ED73DAD63}"/>
                </a:ext>
              </a:extLst>
            </p:cNvPr>
            <p:cNvSpPr txBox="1"/>
            <p:nvPr/>
          </p:nvSpPr>
          <p:spPr>
            <a:xfrm>
              <a:off x="7515306" y="6125271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Digital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1A2933-C839-8C4C-9C58-A6A3DBD87624}"/>
              </a:ext>
            </a:extLst>
          </p:cNvPr>
          <p:cNvCxnSpPr/>
          <p:nvPr/>
        </p:nvCxnSpPr>
        <p:spPr>
          <a:xfrm>
            <a:off x="4790036" y="4551680"/>
            <a:ext cx="1908000" cy="0"/>
          </a:xfrm>
          <a:prstGeom prst="straightConnector1">
            <a:avLst/>
          </a:prstGeom>
          <a:ln w="254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3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Introduction to DSP 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003300" y="1351955"/>
            <a:ext cx="10853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DSP represents an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enabling technology </a:t>
            </a:r>
            <a:r>
              <a:rPr lang="en-US" dirty="0"/>
              <a:t>with solid history and great future thanks to the synergy of </a:t>
            </a:r>
            <a:r>
              <a:rPr lang="en-US" u="sng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theoretical development, sophisticated applications and constantly emerging new hardware.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We have already listed a broad set of application domains in which DSP plays a fundamental role, but to give you an idea let us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analyse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an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0C100F-015C-1B40-BF19-A16CBCD81DB5}"/>
              </a:ext>
            </a:extLst>
          </p:cNvPr>
          <p:cNvGrpSpPr/>
          <p:nvPr/>
        </p:nvGrpSpPr>
        <p:grpSpPr>
          <a:xfrm>
            <a:off x="7221220" y="3429000"/>
            <a:ext cx="4635500" cy="3103459"/>
            <a:chOff x="7221220" y="3429000"/>
            <a:chExt cx="4635500" cy="3103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193E79-4A70-D946-9B5E-5F4EFACB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1220" y="4074711"/>
              <a:ext cx="4635500" cy="24577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7C43C-2851-214E-AA06-8EED2951899F}"/>
                </a:ext>
              </a:extLst>
            </p:cNvPr>
            <p:cNvSpPr txBox="1"/>
            <p:nvPr/>
          </p:nvSpPr>
          <p:spPr>
            <a:xfrm>
              <a:off x="9074735" y="342900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ADAS System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906A77-130B-884D-80D2-887D885C0FB5}"/>
              </a:ext>
            </a:extLst>
          </p:cNvPr>
          <p:cNvGrpSpPr/>
          <p:nvPr/>
        </p:nvGrpSpPr>
        <p:grpSpPr>
          <a:xfrm>
            <a:off x="1115060" y="3358807"/>
            <a:ext cx="5882640" cy="3460054"/>
            <a:chOff x="1115060" y="3358807"/>
            <a:chExt cx="5882640" cy="34600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034D43-7B3E-4842-A2BF-2B93DF94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60" y="3755596"/>
              <a:ext cx="5882640" cy="30632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FE0D04-4AA6-A84E-B913-0982C7A396BD}"/>
                </a:ext>
              </a:extLst>
            </p:cNvPr>
            <p:cNvSpPr/>
            <p:nvPr/>
          </p:nvSpPr>
          <p:spPr>
            <a:xfrm>
              <a:off x="1257408" y="3358807"/>
              <a:ext cx="5172602" cy="380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b="1" u="sng" dirty="0">
                  <a:solidFill>
                    <a:srgbClr val="FF0000"/>
                  </a:solidFill>
                </a:rPr>
                <a:t>Electronics systems on a modern car: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9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Introduction to DSP 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991424" y="1518210"/>
            <a:ext cx="108534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Signal processing deals with the representation, transformation, and manipulation of signals and the information the signals contain;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Examples are separating two signals (e.g. useful and interferer) or estimate a signal parameter (e.g. time difference or angle of arrival);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When we talk about </a:t>
            </a: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Digital Signal Processing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and/or </a:t>
            </a: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Discrete time signal processing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we generally refer to signals whose time variable is the independent variable, however, without loss of generality the discrete independent variable could be anything (e.g. space, angle);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6BB86D-8802-004A-9D96-C4A924E7F6C1}"/>
              </a:ext>
            </a:extLst>
          </p:cNvPr>
          <p:cNvGrpSpPr/>
          <p:nvPr/>
        </p:nvGrpSpPr>
        <p:grpSpPr>
          <a:xfrm>
            <a:off x="4393738" y="4401243"/>
            <a:ext cx="2966720" cy="2017634"/>
            <a:chOff x="1899920" y="4241470"/>
            <a:chExt cx="2966720" cy="201763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2EC910-8A68-364A-939B-AA3AF1031595}"/>
                </a:ext>
              </a:extLst>
            </p:cNvPr>
            <p:cNvCxnSpPr/>
            <p:nvPr/>
          </p:nvCxnSpPr>
          <p:spPr>
            <a:xfrm>
              <a:off x="1899920" y="6248400"/>
              <a:ext cx="2966720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12C72-91D6-6C4C-B545-B55659219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9920" y="4241470"/>
              <a:ext cx="0" cy="200693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8E820-DCAD-E840-AFD6-0192CCBB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7558" y="5850759"/>
              <a:ext cx="0" cy="397641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A95FBF-81AB-4444-A8D9-258756DC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4337" y="5853819"/>
              <a:ext cx="0" cy="397641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2EE040-D382-7941-A7B1-5E85A221E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220" y="5474525"/>
              <a:ext cx="0" cy="773875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660890-2EDF-0347-AA1C-478F2A01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8104" y="5723906"/>
              <a:ext cx="0" cy="503804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C94A72-E285-2D42-958A-BAEAFDC62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610" y="5841943"/>
              <a:ext cx="0" cy="397641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8667D2-72C5-414A-9E44-9792D562E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2493" y="5723906"/>
              <a:ext cx="0" cy="535198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A65D5B2-FEC6-1F42-9F7C-2C2C73416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875" y="5850758"/>
              <a:ext cx="0" cy="397641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CEEADC-9E0B-684F-B4A3-25AF0F16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5008" y="5474525"/>
              <a:ext cx="0" cy="753186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9B918D-2D36-6645-B388-E10F15D44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8140" y="6040763"/>
              <a:ext cx="0" cy="207636"/>
            </a:xfrm>
            <a:prstGeom prst="line">
              <a:avLst/>
            </a:prstGeom>
            <a:ln w="2540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DE5836-9CD3-0A42-8228-96D4A74A5514}"/>
              </a:ext>
            </a:extLst>
          </p:cNvPr>
          <p:cNvSpPr txBox="1"/>
          <p:nvPr/>
        </p:nvSpPr>
        <p:spPr>
          <a:xfrm rot="16200000">
            <a:off x="3265597" y="534818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Amplitude [V]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88D250-A830-9B44-BD77-E8A5A503E6AA}"/>
              </a:ext>
            </a:extLst>
          </p:cNvPr>
          <p:cNvSpPr txBox="1"/>
          <p:nvPr/>
        </p:nvSpPr>
        <p:spPr>
          <a:xfrm>
            <a:off x="5126897" y="6461375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[s]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A3AE7-9CD4-0546-8D96-CD9426831CDD}"/>
              </a:ext>
            </a:extLst>
          </p:cNvPr>
          <p:cNvSpPr txBox="1"/>
          <p:nvPr/>
        </p:nvSpPr>
        <p:spPr>
          <a:xfrm rot="16200000">
            <a:off x="3395119" y="521210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Income [$]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DF1C0-6DB1-A946-97B6-A6EB762885D2}"/>
              </a:ext>
            </a:extLst>
          </p:cNvPr>
          <p:cNvSpPr txBox="1"/>
          <p:nvPr/>
        </p:nvSpPr>
        <p:spPr>
          <a:xfrm>
            <a:off x="5084128" y="64720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 [#]</a:t>
            </a:r>
          </a:p>
        </p:txBody>
      </p:sp>
    </p:spTree>
    <p:extLst>
      <p:ext uri="{BB962C8B-B14F-4D97-AF65-F5344CB8AC3E}">
        <p14:creationId xmlns:p14="http://schemas.microsoft.com/office/powerpoint/2010/main" val="3432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9" grpId="0"/>
      <p:bldP spid="29" grpId="1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Basic Elements of a DSP System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103183" y="1644338"/>
            <a:ext cx="9525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Most of the signals encountered in science and engineering </a:t>
            </a:r>
            <a:r>
              <a:rPr lang="en-US" dirty="0">
                <a:solidFill>
                  <a:srgbClr val="0070C0"/>
                </a:solidFill>
              </a:rPr>
              <a:t>are of analog nature, </a:t>
            </a:r>
            <a:r>
              <a:rPr lang="en-US" dirty="0">
                <a:solidFill>
                  <a:srgbClr val="000000"/>
                </a:solidFill>
              </a:rPr>
              <a:t>indeed they are functions of </a:t>
            </a:r>
            <a:r>
              <a:rPr lang="en-US" dirty="0">
                <a:solidFill>
                  <a:srgbClr val="0070C0"/>
                </a:solidFill>
              </a:rPr>
              <a:t>a continuous variable</a:t>
            </a:r>
            <a:r>
              <a:rPr lang="en-US" dirty="0">
                <a:solidFill>
                  <a:srgbClr val="000000"/>
                </a:solidFill>
              </a:rPr>
              <a:t> (time, space,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r>
              <a:rPr lang="en-US" dirty="0">
                <a:solidFill>
                  <a:srgbClr val="000000"/>
                </a:solidFill>
              </a:rPr>
              <a:t>) and can take </a:t>
            </a:r>
            <a:r>
              <a:rPr lang="en-US" dirty="0">
                <a:solidFill>
                  <a:srgbClr val="0070C0"/>
                </a:solidFill>
              </a:rPr>
              <a:t>values in a continuous range. </a:t>
            </a: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These signals can be processed using an analog signal processor: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840BC-8E7D-494E-A08F-1DA1B1FD661D}"/>
              </a:ext>
            </a:extLst>
          </p:cNvPr>
          <p:cNvSpPr/>
          <p:nvPr/>
        </p:nvSpPr>
        <p:spPr>
          <a:xfrm>
            <a:off x="5532364" y="4385488"/>
            <a:ext cx="1995054" cy="855023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Analog signal processor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1A126-D732-174F-9B60-D210705E58EA}"/>
              </a:ext>
            </a:extLst>
          </p:cNvPr>
          <p:cNvCxnSpPr/>
          <p:nvPr/>
        </p:nvCxnSpPr>
        <p:spPr>
          <a:xfrm>
            <a:off x="4772343" y="4812999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61AC90-F8EE-0342-8B9C-1D380253B878}"/>
              </a:ext>
            </a:extLst>
          </p:cNvPr>
          <p:cNvCxnSpPr/>
          <p:nvPr/>
        </p:nvCxnSpPr>
        <p:spPr>
          <a:xfrm>
            <a:off x="7527418" y="4812999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510B38-68EB-C64A-B72E-F1F51392B9E8}"/>
              </a:ext>
            </a:extLst>
          </p:cNvPr>
          <p:cNvSpPr txBox="1"/>
          <p:nvPr/>
        </p:nvSpPr>
        <p:spPr>
          <a:xfrm>
            <a:off x="3132989" y="4288702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Input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32962-A9CB-EC49-AC83-1EA9E91BB221}"/>
              </a:ext>
            </a:extLst>
          </p:cNvPr>
          <p:cNvSpPr txBox="1"/>
          <p:nvPr/>
        </p:nvSpPr>
        <p:spPr>
          <a:xfrm>
            <a:off x="8326160" y="43854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Output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1558F86-1A2D-DA49-8223-F95F667293B7}"/>
              </a:ext>
            </a:extLst>
          </p:cNvPr>
          <p:cNvSpPr/>
          <p:nvPr/>
        </p:nvSpPr>
        <p:spPr>
          <a:xfrm>
            <a:off x="3012395" y="4658034"/>
            <a:ext cx="1710046" cy="506367"/>
          </a:xfrm>
          <a:custGeom>
            <a:avLst/>
            <a:gdLst>
              <a:gd name="connsiteX0" fmla="*/ 0 w 1710046"/>
              <a:gd name="connsiteY0" fmla="*/ 509310 h 952857"/>
              <a:gd name="connsiteX1" fmla="*/ 71252 w 1710046"/>
              <a:gd name="connsiteY1" fmla="*/ 10547 h 952857"/>
              <a:gd name="connsiteX2" fmla="*/ 83127 w 1710046"/>
              <a:gd name="connsiteY2" fmla="*/ 924947 h 952857"/>
              <a:gd name="connsiteX3" fmla="*/ 178129 w 1710046"/>
              <a:gd name="connsiteY3" fmla="*/ 22422 h 952857"/>
              <a:gd name="connsiteX4" fmla="*/ 190005 w 1710046"/>
              <a:gd name="connsiteY4" fmla="*/ 913071 h 952857"/>
              <a:gd name="connsiteX5" fmla="*/ 320633 w 1710046"/>
              <a:gd name="connsiteY5" fmla="*/ 81799 h 952857"/>
              <a:gd name="connsiteX6" fmla="*/ 510639 w 1710046"/>
              <a:gd name="connsiteY6" fmla="*/ 901196 h 952857"/>
              <a:gd name="connsiteX7" fmla="*/ 534389 w 1710046"/>
              <a:gd name="connsiteY7" fmla="*/ 46173 h 952857"/>
              <a:gd name="connsiteX8" fmla="*/ 807522 w 1710046"/>
              <a:gd name="connsiteY8" fmla="*/ 473684 h 952857"/>
              <a:gd name="connsiteX9" fmla="*/ 950026 w 1710046"/>
              <a:gd name="connsiteY9" fmla="*/ 69923 h 952857"/>
              <a:gd name="connsiteX10" fmla="*/ 1104405 w 1710046"/>
              <a:gd name="connsiteY10" fmla="*/ 331180 h 952857"/>
              <a:gd name="connsiteX11" fmla="*/ 1341911 w 1710046"/>
              <a:gd name="connsiteY11" fmla="*/ 93674 h 952857"/>
              <a:gd name="connsiteX12" fmla="*/ 1472540 w 1710046"/>
              <a:gd name="connsiteY12" fmla="*/ 948697 h 952857"/>
              <a:gd name="connsiteX13" fmla="*/ 1615044 w 1710046"/>
              <a:gd name="connsiteY13" fmla="*/ 414308 h 952857"/>
              <a:gd name="connsiteX14" fmla="*/ 1710046 w 1710046"/>
              <a:gd name="connsiteY14" fmla="*/ 283679 h 952857"/>
              <a:gd name="connsiteX15" fmla="*/ 1710046 w 1710046"/>
              <a:gd name="connsiteY15" fmla="*/ 283679 h 95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10046" h="952857">
                <a:moveTo>
                  <a:pt x="0" y="509310"/>
                </a:moveTo>
                <a:cubicBezTo>
                  <a:pt x="28699" y="225292"/>
                  <a:pt x="57398" y="-58726"/>
                  <a:pt x="71252" y="10547"/>
                </a:cubicBezTo>
                <a:cubicBezTo>
                  <a:pt x="85106" y="79820"/>
                  <a:pt x="65314" y="922968"/>
                  <a:pt x="83127" y="924947"/>
                </a:cubicBezTo>
                <a:cubicBezTo>
                  <a:pt x="100940" y="926926"/>
                  <a:pt x="160316" y="24401"/>
                  <a:pt x="178129" y="22422"/>
                </a:cubicBezTo>
                <a:cubicBezTo>
                  <a:pt x="195942" y="20443"/>
                  <a:pt x="166254" y="903175"/>
                  <a:pt x="190005" y="913071"/>
                </a:cubicBezTo>
                <a:cubicBezTo>
                  <a:pt x="213756" y="922967"/>
                  <a:pt x="267194" y="83778"/>
                  <a:pt x="320633" y="81799"/>
                </a:cubicBezTo>
                <a:cubicBezTo>
                  <a:pt x="374072" y="79820"/>
                  <a:pt x="475013" y="907134"/>
                  <a:pt x="510639" y="901196"/>
                </a:cubicBezTo>
                <a:cubicBezTo>
                  <a:pt x="546265" y="895258"/>
                  <a:pt x="484909" y="117425"/>
                  <a:pt x="534389" y="46173"/>
                </a:cubicBezTo>
                <a:cubicBezTo>
                  <a:pt x="583869" y="-25079"/>
                  <a:pt x="738249" y="469726"/>
                  <a:pt x="807522" y="473684"/>
                </a:cubicBezTo>
                <a:cubicBezTo>
                  <a:pt x="876795" y="477642"/>
                  <a:pt x="900546" y="93674"/>
                  <a:pt x="950026" y="69923"/>
                </a:cubicBezTo>
                <a:cubicBezTo>
                  <a:pt x="999506" y="46172"/>
                  <a:pt x="1039091" y="327222"/>
                  <a:pt x="1104405" y="331180"/>
                </a:cubicBezTo>
                <a:cubicBezTo>
                  <a:pt x="1169719" y="335138"/>
                  <a:pt x="1280555" y="-9246"/>
                  <a:pt x="1341911" y="93674"/>
                </a:cubicBezTo>
                <a:cubicBezTo>
                  <a:pt x="1403267" y="196593"/>
                  <a:pt x="1427018" y="895258"/>
                  <a:pt x="1472540" y="948697"/>
                </a:cubicBezTo>
                <a:cubicBezTo>
                  <a:pt x="1518062" y="1002136"/>
                  <a:pt x="1575460" y="525144"/>
                  <a:pt x="1615044" y="414308"/>
                </a:cubicBezTo>
                <a:cubicBezTo>
                  <a:pt x="1654628" y="303472"/>
                  <a:pt x="1710046" y="283679"/>
                  <a:pt x="1710046" y="283679"/>
                </a:cubicBezTo>
                <a:lnTo>
                  <a:pt x="1710046" y="283679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66ADB9D-D90A-034D-809F-6BD6B960A4A9}"/>
              </a:ext>
            </a:extLst>
          </p:cNvPr>
          <p:cNvSpPr/>
          <p:nvPr/>
        </p:nvSpPr>
        <p:spPr>
          <a:xfrm>
            <a:off x="8378441" y="4734144"/>
            <a:ext cx="1591293" cy="515954"/>
          </a:xfrm>
          <a:custGeom>
            <a:avLst/>
            <a:gdLst>
              <a:gd name="connsiteX0" fmla="*/ 0 w 1591293"/>
              <a:gd name="connsiteY0" fmla="*/ 416272 h 515954"/>
              <a:gd name="connsiteX1" fmla="*/ 95002 w 1591293"/>
              <a:gd name="connsiteY1" fmla="*/ 636 h 515954"/>
              <a:gd name="connsiteX2" fmla="*/ 558140 w 1591293"/>
              <a:gd name="connsiteY2" fmla="*/ 499399 h 515954"/>
              <a:gd name="connsiteX3" fmla="*/ 902524 w 1591293"/>
              <a:gd name="connsiteY3" fmla="*/ 83763 h 515954"/>
              <a:gd name="connsiteX4" fmla="*/ 1246909 w 1591293"/>
              <a:gd name="connsiteY4" fmla="*/ 511275 h 515954"/>
              <a:gd name="connsiteX5" fmla="*/ 1591293 w 1591293"/>
              <a:gd name="connsiteY5" fmla="*/ 273768 h 51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293" h="515954">
                <a:moveTo>
                  <a:pt x="0" y="416272"/>
                </a:moveTo>
                <a:cubicBezTo>
                  <a:pt x="989" y="201527"/>
                  <a:pt x="1979" y="-13218"/>
                  <a:pt x="95002" y="636"/>
                </a:cubicBezTo>
                <a:cubicBezTo>
                  <a:pt x="188025" y="14490"/>
                  <a:pt x="423553" y="485545"/>
                  <a:pt x="558140" y="499399"/>
                </a:cubicBezTo>
                <a:cubicBezTo>
                  <a:pt x="692727" y="513254"/>
                  <a:pt x="787729" y="81784"/>
                  <a:pt x="902524" y="83763"/>
                </a:cubicBezTo>
                <a:cubicBezTo>
                  <a:pt x="1017319" y="85742"/>
                  <a:pt x="1132114" y="479608"/>
                  <a:pt x="1246909" y="511275"/>
                </a:cubicBezTo>
                <a:cubicBezTo>
                  <a:pt x="1361704" y="542943"/>
                  <a:pt x="1476498" y="408355"/>
                  <a:pt x="1591293" y="273768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2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8" grpId="0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Basic Elements of a DSP System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103183" y="3319206"/>
            <a:ext cx="10700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DSP provides an alternative to the analog signal processor by processing the information </a:t>
            </a:r>
            <a:r>
              <a:rPr lang="en-US" dirty="0">
                <a:solidFill>
                  <a:srgbClr val="FF0000"/>
                </a:solidFill>
              </a:rPr>
              <a:t>digitally;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Introduces the need for </a:t>
            </a: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an interface </a:t>
            </a:r>
            <a:r>
              <a:rPr lang="en-US" dirty="0"/>
              <a:t>between the analog and the digital world in input and (not always) in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output.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dirty="0">
                <a:solidFill>
                  <a:srgbClr val="7030A0"/>
                </a:solidFill>
              </a:rPr>
              <a:t>analog to digital converter (A/D)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is the required interface to convert the input signal in a digital version, while </a:t>
            </a:r>
            <a:r>
              <a:rPr lang="en-US" dirty="0">
                <a:solidFill>
                  <a:srgbClr val="FFC000"/>
                </a:solidFill>
              </a:rPr>
              <a:t>the Digital to analog converter (D/A)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is used to convert the processed output in analog form;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en-US" dirty="0">
                <a:solidFill>
                  <a:srgbClr val="00B050"/>
                </a:solidFill>
              </a:rPr>
              <a:t> Digital Signal Processor </a:t>
            </a:r>
            <a:r>
              <a:rPr lang="en-US" dirty="0">
                <a:solidFill>
                  <a:srgbClr val="000000"/>
                </a:solidFill>
              </a:rPr>
              <a:t>can be a large programmable computer, a dedicated programmable chip or a hardwired digital processor.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840BC-8E7D-494E-A08F-1DA1B1FD661D}"/>
              </a:ext>
            </a:extLst>
          </p:cNvPr>
          <p:cNvSpPr/>
          <p:nvPr/>
        </p:nvSpPr>
        <p:spPr>
          <a:xfrm>
            <a:off x="5460872" y="2025033"/>
            <a:ext cx="1995054" cy="855023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Signal Processor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1A126-D732-174F-9B60-D210705E58EA}"/>
              </a:ext>
            </a:extLst>
          </p:cNvPr>
          <p:cNvCxnSpPr/>
          <p:nvPr/>
        </p:nvCxnSpPr>
        <p:spPr>
          <a:xfrm>
            <a:off x="4700851" y="2452544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61AC90-F8EE-0342-8B9C-1D380253B878}"/>
              </a:ext>
            </a:extLst>
          </p:cNvPr>
          <p:cNvCxnSpPr/>
          <p:nvPr/>
        </p:nvCxnSpPr>
        <p:spPr>
          <a:xfrm>
            <a:off x="7512550" y="2452545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510B38-68EB-C64A-B72E-F1F51392B9E8}"/>
              </a:ext>
            </a:extLst>
          </p:cNvPr>
          <p:cNvSpPr txBox="1"/>
          <p:nvPr/>
        </p:nvSpPr>
        <p:spPr>
          <a:xfrm>
            <a:off x="4200660" y="1295576"/>
            <a:ext cx="15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Digital Input signal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32962-A9CB-EC49-AC83-1EA9E91BB221}"/>
              </a:ext>
            </a:extLst>
          </p:cNvPr>
          <p:cNvSpPr txBox="1"/>
          <p:nvPr/>
        </p:nvSpPr>
        <p:spPr>
          <a:xfrm>
            <a:off x="10068501" y="177998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Output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1558F86-1A2D-DA49-8223-F95F667293B7}"/>
              </a:ext>
            </a:extLst>
          </p:cNvPr>
          <p:cNvSpPr/>
          <p:nvPr/>
        </p:nvSpPr>
        <p:spPr>
          <a:xfrm>
            <a:off x="1245073" y="2232687"/>
            <a:ext cx="1284150" cy="506367"/>
          </a:xfrm>
          <a:custGeom>
            <a:avLst/>
            <a:gdLst>
              <a:gd name="connsiteX0" fmla="*/ 0 w 1710046"/>
              <a:gd name="connsiteY0" fmla="*/ 509310 h 952857"/>
              <a:gd name="connsiteX1" fmla="*/ 71252 w 1710046"/>
              <a:gd name="connsiteY1" fmla="*/ 10547 h 952857"/>
              <a:gd name="connsiteX2" fmla="*/ 83127 w 1710046"/>
              <a:gd name="connsiteY2" fmla="*/ 924947 h 952857"/>
              <a:gd name="connsiteX3" fmla="*/ 178129 w 1710046"/>
              <a:gd name="connsiteY3" fmla="*/ 22422 h 952857"/>
              <a:gd name="connsiteX4" fmla="*/ 190005 w 1710046"/>
              <a:gd name="connsiteY4" fmla="*/ 913071 h 952857"/>
              <a:gd name="connsiteX5" fmla="*/ 320633 w 1710046"/>
              <a:gd name="connsiteY5" fmla="*/ 81799 h 952857"/>
              <a:gd name="connsiteX6" fmla="*/ 510639 w 1710046"/>
              <a:gd name="connsiteY6" fmla="*/ 901196 h 952857"/>
              <a:gd name="connsiteX7" fmla="*/ 534389 w 1710046"/>
              <a:gd name="connsiteY7" fmla="*/ 46173 h 952857"/>
              <a:gd name="connsiteX8" fmla="*/ 807522 w 1710046"/>
              <a:gd name="connsiteY8" fmla="*/ 473684 h 952857"/>
              <a:gd name="connsiteX9" fmla="*/ 950026 w 1710046"/>
              <a:gd name="connsiteY9" fmla="*/ 69923 h 952857"/>
              <a:gd name="connsiteX10" fmla="*/ 1104405 w 1710046"/>
              <a:gd name="connsiteY10" fmla="*/ 331180 h 952857"/>
              <a:gd name="connsiteX11" fmla="*/ 1341911 w 1710046"/>
              <a:gd name="connsiteY11" fmla="*/ 93674 h 952857"/>
              <a:gd name="connsiteX12" fmla="*/ 1472540 w 1710046"/>
              <a:gd name="connsiteY12" fmla="*/ 948697 h 952857"/>
              <a:gd name="connsiteX13" fmla="*/ 1615044 w 1710046"/>
              <a:gd name="connsiteY13" fmla="*/ 414308 h 952857"/>
              <a:gd name="connsiteX14" fmla="*/ 1710046 w 1710046"/>
              <a:gd name="connsiteY14" fmla="*/ 283679 h 952857"/>
              <a:gd name="connsiteX15" fmla="*/ 1710046 w 1710046"/>
              <a:gd name="connsiteY15" fmla="*/ 283679 h 95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10046" h="952857">
                <a:moveTo>
                  <a:pt x="0" y="509310"/>
                </a:moveTo>
                <a:cubicBezTo>
                  <a:pt x="28699" y="225292"/>
                  <a:pt x="57398" y="-58726"/>
                  <a:pt x="71252" y="10547"/>
                </a:cubicBezTo>
                <a:cubicBezTo>
                  <a:pt x="85106" y="79820"/>
                  <a:pt x="65314" y="922968"/>
                  <a:pt x="83127" y="924947"/>
                </a:cubicBezTo>
                <a:cubicBezTo>
                  <a:pt x="100940" y="926926"/>
                  <a:pt x="160316" y="24401"/>
                  <a:pt x="178129" y="22422"/>
                </a:cubicBezTo>
                <a:cubicBezTo>
                  <a:pt x="195942" y="20443"/>
                  <a:pt x="166254" y="903175"/>
                  <a:pt x="190005" y="913071"/>
                </a:cubicBezTo>
                <a:cubicBezTo>
                  <a:pt x="213756" y="922967"/>
                  <a:pt x="267194" y="83778"/>
                  <a:pt x="320633" y="81799"/>
                </a:cubicBezTo>
                <a:cubicBezTo>
                  <a:pt x="374072" y="79820"/>
                  <a:pt x="475013" y="907134"/>
                  <a:pt x="510639" y="901196"/>
                </a:cubicBezTo>
                <a:cubicBezTo>
                  <a:pt x="546265" y="895258"/>
                  <a:pt x="484909" y="117425"/>
                  <a:pt x="534389" y="46173"/>
                </a:cubicBezTo>
                <a:cubicBezTo>
                  <a:pt x="583869" y="-25079"/>
                  <a:pt x="738249" y="469726"/>
                  <a:pt x="807522" y="473684"/>
                </a:cubicBezTo>
                <a:cubicBezTo>
                  <a:pt x="876795" y="477642"/>
                  <a:pt x="900546" y="93674"/>
                  <a:pt x="950026" y="69923"/>
                </a:cubicBezTo>
                <a:cubicBezTo>
                  <a:pt x="999506" y="46172"/>
                  <a:pt x="1039091" y="327222"/>
                  <a:pt x="1104405" y="331180"/>
                </a:cubicBezTo>
                <a:cubicBezTo>
                  <a:pt x="1169719" y="335138"/>
                  <a:pt x="1280555" y="-9246"/>
                  <a:pt x="1341911" y="93674"/>
                </a:cubicBezTo>
                <a:cubicBezTo>
                  <a:pt x="1403267" y="196593"/>
                  <a:pt x="1427018" y="895258"/>
                  <a:pt x="1472540" y="948697"/>
                </a:cubicBezTo>
                <a:cubicBezTo>
                  <a:pt x="1518062" y="1002136"/>
                  <a:pt x="1575460" y="525144"/>
                  <a:pt x="1615044" y="414308"/>
                </a:cubicBezTo>
                <a:cubicBezTo>
                  <a:pt x="1654628" y="303472"/>
                  <a:pt x="1710046" y="283679"/>
                  <a:pt x="1710046" y="283679"/>
                </a:cubicBezTo>
                <a:lnTo>
                  <a:pt x="1710046" y="283679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66ADB9D-D90A-034D-809F-6BD6B960A4A9}"/>
              </a:ext>
            </a:extLst>
          </p:cNvPr>
          <p:cNvSpPr/>
          <p:nvPr/>
        </p:nvSpPr>
        <p:spPr>
          <a:xfrm>
            <a:off x="10441090" y="2149314"/>
            <a:ext cx="1046880" cy="515954"/>
          </a:xfrm>
          <a:custGeom>
            <a:avLst/>
            <a:gdLst>
              <a:gd name="connsiteX0" fmla="*/ 0 w 1591293"/>
              <a:gd name="connsiteY0" fmla="*/ 416272 h 515954"/>
              <a:gd name="connsiteX1" fmla="*/ 95002 w 1591293"/>
              <a:gd name="connsiteY1" fmla="*/ 636 h 515954"/>
              <a:gd name="connsiteX2" fmla="*/ 558140 w 1591293"/>
              <a:gd name="connsiteY2" fmla="*/ 499399 h 515954"/>
              <a:gd name="connsiteX3" fmla="*/ 902524 w 1591293"/>
              <a:gd name="connsiteY3" fmla="*/ 83763 h 515954"/>
              <a:gd name="connsiteX4" fmla="*/ 1246909 w 1591293"/>
              <a:gd name="connsiteY4" fmla="*/ 511275 h 515954"/>
              <a:gd name="connsiteX5" fmla="*/ 1591293 w 1591293"/>
              <a:gd name="connsiteY5" fmla="*/ 273768 h 51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1293" h="515954">
                <a:moveTo>
                  <a:pt x="0" y="416272"/>
                </a:moveTo>
                <a:cubicBezTo>
                  <a:pt x="989" y="201527"/>
                  <a:pt x="1979" y="-13218"/>
                  <a:pt x="95002" y="636"/>
                </a:cubicBezTo>
                <a:cubicBezTo>
                  <a:pt x="188025" y="14490"/>
                  <a:pt x="423553" y="485545"/>
                  <a:pt x="558140" y="499399"/>
                </a:cubicBezTo>
                <a:cubicBezTo>
                  <a:pt x="692727" y="513254"/>
                  <a:pt x="787729" y="81784"/>
                  <a:pt x="902524" y="83763"/>
                </a:cubicBezTo>
                <a:cubicBezTo>
                  <a:pt x="1017319" y="85742"/>
                  <a:pt x="1132114" y="479608"/>
                  <a:pt x="1246909" y="511275"/>
                </a:cubicBezTo>
                <a:cubicBezTo>
                  <a:pt x="1361704" y="542943"/>
                  <a:pt x="1476498" y="408355"/>
                  <a:pt x="1591293" y="273768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C5F633-6445-F148-99D2-1D03EEAA25F3}"/>
              </a:ext>
            </a:extLst>
          </p:cNvPr>
          <p:cNvSpPr/>
          <p:nvPr/>
        </p:nvSpPr>
        <p:spPr>
          <a:xfrm>
            <a:off x="3379648" y="2013571"/>
            <a:ext cx="1284150" cy="855023"/>
          </a:xfrm>
          <a:prstGeom prst="rect">
            <a:avLst/>
          </a:prstGeom>
          <a:solidFill>
            <a:srgbClr val="7030A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A/D converter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DD1AA5-B343-1D43-A32C-5A035C0386A5}"/>
              </a:ext>
            </a:extLst>
          </p:cNvPr>
          <p:cNvSpPr/>
          <p:nvPr/>
        </p:nvSpPr>
        <p:spPr>
          <a:xfrm>
            <a:off x="8272571" y="2038357"/>
            <a:ext cx="1227689" cy="855023"/>
          </a:xfrm>
          <a:prstGeom prst="rect">
            <a:avLst/>
          </a:prstGeom>
          <a:solidFill>
            <a:srgbClr val="FFC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D/A converter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DC08CD-9B0E-6E4E-B7A6-6B697BE22333}"/>
              </a:ext>
            </a:extLst>
          </p:cNvPr>
          <p:cNvCxnSpPr/>
          <p:nvPr/>
        </p:nvCxnSpPr>
        <p:spPr>
          <a:xfrm>
            <a:off x="9500260" y="2465868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0498DA-A99F-1641-9A49-FA70DBB4CAE8}"/>
              </a:ext>
            </a:extLst>
          </p:cNvPr>
          <p:cNvCxnSpPr/>
          <p:nvPr/>
        </p:nvCxnSpPr>
        <p:spPr>
          <a:xfrm>
            <a:off x="2619627" y="2452544"/>
            <a:ext cx="7600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AE0B9B-2E28-5942-9788-36AC19ED860F}"/>
              </a:ext>
            </a:extLst>
          </p:cNvPr>
          <p:cNvSpPr txBox="1"/>
          <p:nvPr/>
        </p:nvSpPr>
        <p:spPr>
          <a:xfrm>
            <a:off x="7011961" y="1270142"/>
            <a:ext cx="16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Digital Output signal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295CCC-C842-9149-84EB-1314E9CAFFCC}"/>
              </a:ext>
            </a:extLst>
          </p:cNvPr>
          <p:cNvCxnSpPr>
            <a:cxnSpLocks/>
          </p:cNvCxnSpPr>
          <p:nvPr/>
        </p:nvCxnSpPr>
        <p:spPr>
          <a:xfrm>
            <a:off x="5043256" y="1885957"/>
            <a:ext cx="0" cy="5665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871501-7526-164C-A747-7AB70A8F6B7E}"/>
              </a:ext>
            </a:extLst>
          </p:cNvPr>
          <p:cNvCxnSpPr>
            <a:cxnSpLocks/>
          </p:cNvCxnSpPr>
          <p:nvPr/>
        </p:nvCxnSpPr>
        <p:spPr>
          <a:xfrm>
            <a:off x="7859689" y="1847845"/>
            <a:ext cx="0" cy="5665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AA43E4-0490-4342-B2A2-262F3FD84570}"/>
              </a:ext>
            </a:extLst>
          </p:cNvPr>
          <p:cNvSpPr txBox="1"/>
          <p:nvPr/>
        </p:nvSpPr>
        <p:spPr>
          <a:xfrm>
            <a:off x="1112604" y="17560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Input</a:t>
            </a:r>
          </a:p>
        </p:txBody>
      </p:sp>
    </p:spTree>
    <p:extLst>
      <p:ext uri="{BB962C8B-B14F-4D97-AF65-F5344CB8AC3E}">
        <p14:creationId xmlns:p14="http://schemas.microsoft.com/office/powerpoint/2010/main" val="200551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Advantages of DSP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179446" y="1443841"/>
            <a:ext cx="107008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Flexibility: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operations can be easily reconfigured by changing the program (not easy in an analog system);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Accuracy control: </a:t>
            </a:r>
            <a:r>
              <a:rPr lang="en-US" sz="2000" dirty="0">
                <a:solidFill>
                  <a:srgbClr val="000000"/>
                </a:solidFill>
              </a:rPr>
              <a:t>analog systems include tolerance that need to be taken into account, digital systems provide higher level of control on the accuracy;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Storage and portability: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Digital signals are much easier to store on memory support and to port on other media;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Processing complexity:</a:t>
            </a:r>
            <a:r>
              <a:rPr lang="en-US" sz="2000" dirty="0">
                <a:solidFill>
                  <a:srgbClr val="000000"/>
                </a:solidFill>
              </a:rPr>
              <a:t> using software it is possible to implement  very complex operations on signals that would have required extremely complex hardware if performed in analog;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Cost: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thanks to the general purpose of many DSP processors and the lack of the design of dedicated HW, the cost of DSP system is significantly less of an analog processor. 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1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Drawback of DSP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BF385-C922-EA4D-8108-5822D73505D2}"/>
              </a:ext>
            </a:extLst>
          </p:cNvPr>
          <p:cNvSpPr txBox="1"/>
          <p:nvPr/>
        </p:nvSpPr>
        <p:spPr>
          <a:xfrm>
            <a:off x="1179446" y="1443841"/>
            <a:ext cx="10700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A/D conversion speed:</a:t>
            </a:r>
            <a:r>
              <a:rPr lang="en-US" sz="2000" dirty="0">
                <a:solidFill>
                  <a:srgbClr val="000000"/>
                </a:solidFill>
              </a:rPr>
              <a:t> the main drawback is the need to have A/D converters fast enough to handle signals with rapidly changing characteristics, meaning that for signals with large bandwidths the cost explodes or analog systems must be used;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However technology is improving year after year making A/D converter capabilities always better.  </a:t>
            </a: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1F7A1-7E5C-9943-8AD4-4A4381D9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51" y="3730097"/>
            <a:ext cx="6927545" cy="25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28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0" y="2825942"/>
            <a:ext cx="10947523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Complex Exponential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Montserrat" pitchFamily="2" charset="77"/>
              </a:rPr>
              <a:t>Complex Exponential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1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The Complex Exponential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323341" y="1607386"/>
            <a:ext cx="9883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complex Exponential plays a key role in DSP, as you will see, we will use the complex exponential in a number of DSP tools and techniques throughout the course (i.e. DFS, DFT, FFT, frequency analysis);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complex exponential is composed by a sine and a cosine: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F639B-D808-594E-85A9-3C9DFDB1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31" y="3829873"/>
            <a:ext cx="6958760" cy="4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Teaching Assistants</a:t>
            </a:r>
          </a:p>
        </p:txBody>
      </p:sp>
      <p:pic>
        <p:nvPicPr>
          <p:cNvPr id="1032" name="Picture 8" descr="*">
            <a:extLst>
              <a:ext uri="{FF2B5EF4-FFF2-40B4-BE49-F238E27FC236}">
                <a16:creationId xmlns:a16="http://schemas.microsoft.com/office/drawing/2014/main" id="{92BC935E-8B33-E244-9C54-7D3CBFF7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995" y="1722933"/>
            <a:ext cx="1522297" cy="15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5A1B1-5592-884F-A190-55850EAF89CE}"/>
              </a:ext>
            </a:extLst>
          </p:cNvPr>
          <p:cNvSpPr txBox="1"/>
          <p:nvPr/>
        </p:nvSpPr>
        <p:spPr>
          <a:xfrm>
            <a:off x="2925693" y="3517771"/>
            <a:ext cx="186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James McCleary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A36FC-AB6E-CF4A-8DEF-CA0FD146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61" y="1722933"/>
            <a:ext cx="1722298" cy="1722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18DA6-30F9-6D4C-9C76-8DFE2D0E0AC3}"/>
              </a:ext>
            </a:extLst>
          </p:cNvPr>
          <p:cNvSpPr txBox="1"/>
          <p:nvPr/>
        </p:nvSpPr>
        <p:spPr>
          <a:xfrm>
            <a:off x="6640461" y="356583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Elmergue</a:t>
            </a:r>
            <a:r>
              <a:rPr lang="en-US" dirty="0"/>
              <a:t> </a:t>
            </a:r>
            <a:r>
              <a:rPr lang="en-US" dirty="0" err="1"/>
              <a:t>Germano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AD6F7-8717-B1E4-A4DF-8A808B4725C2}"/>
              </a:ext>
            </a:extLst>
          </p:cNvPr>
          <p:cNvSpPr txBox="1"/>
          <p:nvPr/>
        </p:nvSpPr>
        <p:spPr>
          <a:xfrm>
            <a:off x="3153388" y="569687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Finlay Rollo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9EA43-542E-CAE1-CB2D-5C7B4CFFCE3C}"/>
              </a:ext>
            </a:extLst>
          </p:cNvPr>
          <p:cNvSpPr txBox="1"/>
          <p:nvPr/>
        </p:nvSpPr>
        <p:spPr>
          <a:xfrm>
            <a:off x="6614813" y="5689737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Hemanga</a:t>
            </a:r>
            <a:r>
              <a:rPr lang="en-US" dirty="0"/>
              <a:t> Banerjee</a:t>
            </a:r>
          </a:p>
        </p:txBody>
      </p:sp>
      <p:pic>
        <p:nvPicPr>
          <p:cNvPr id="10" name="Picture 9" descr="A person wearing glasses and a puffy coat&#10;&#10;Description automatically generated">
            <a:extLst>
              <a:ext uri="{FF2B5EF4-FFF2-40B4-BE49-F238E27FC236}">
                <a16:creationId xmlns:a16="http://schemas.microsoft.com/office/drawing/2014/main" id="{AA56ACD4-C7F1-52C2-FEB2-933F94464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61" y="4072828"/>
            <a:ext cx="1616909" cy="1616909"/>
          </a:xfrm>
          <a:prstGeom prst="rect">
            <a:avLst/>
          </a:prstGeom>
        </p:spPr>
      </p:pic>
      <p:pic>
        <p:nvPicPr>
          <p:cNvPr id="15" name="Picture 1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E3BE0A9-97ED-750C-1668-AABBF30CB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95" y="3998921"/>
            <a:ext cx="1616910" cy="16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69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The Complex Exponential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305473" y="1114762"/>
            <a:ext cx="9883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How do we get to this definition?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Lets say we want a function so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and that at the same time a condition on its derivative is satisfied too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complex exponential is the only function satisfying this relationship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Indeed the derivative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241D5-B787-6344-A1AB-77FCAEF3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12" y="2227497"/>
            <a:ext cx="3986640" cy="39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344CF-27D7-B640-8DF4-3754894F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12" y="3246955"/>
            <a:ext cx="8663862" cy="734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C3B47-F031-6245-9E1E-6902D570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455" y="4602460"/>
            <a:ext cx="3948545" cy="484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34363-A203-DC47-B77F-BDA578F73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617" y="5806636"/>
            <a:ext cx="4980766" cy="772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29BBA-34F8-FF4A-A7E4-22AB0565BB2F}"/>
              </a:ext>
            </a:extLst>
          </p:cNvPr>
          <p:cNvSpPr txBox="1"/>
          <p:nvPr/>
        </p:nvSpPr>
        <p:spPr>
          <a:xfrm>
            <a:off x="6918960" y="4656482"/>
            <a:ext cx="4172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This is called </a:t>
            </a:r>
            <a:r>
              <a:rPr lang="en-US" sz="2200" b="1" u="sng" dirty="0">
                <a:solidFill>
                  <a:srgbClr val="0070C0"/>
                </a:solidFill>
              </a:rPr>
              <a:t>Euler’s Formula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630DD9-F4CD-7E4F-90AA-3A3DD2D296D0}"/>
              </a:ext>
            </a:extLst>
          </p:cNvPr>
          <p:cNvCxnSpPr/>
          <p:nvPr/>
        </p:nvCxnSpPr>
        <p:spPr>
          <a:xfrm flipH="1">
            <a:off x="6247043" y="4881283"/>
            <a:ext cx="671917" cy="0"/>
          </a:xfrm>
          <a:prstGeom prst="straightConnector1">
            <a:avLst/>
          </a:prstGeom>
          <a:ln w="508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The Complex Exponential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305473" y="1114762"/>
            <a:ext cx="98831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altLang="en-US" dirty="0"/>
              <a:t>To demonstrate the use of the exponential notation, prove (as an exercise)  the following form of the Law of Exponents: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altLang="en-US" dirty="0"/>
              <a:t>To prove this expand the right-hand side and use the trigonometric identities: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r>
              <a:rPr lang="en-GB" altLang="en-US" dirty="0"/>
              <a:t>2.  Also show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r>
              <a:rPr lang="en-GB" altLang="en-US" dirty="0"/>
              <a:t>To prove it just write the right hand side of both equations in terms of cosine and 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EF2E8-5649-944E-BAE3-93A7B271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07" y="2134971"/>
            <a:ext cx="3371273" cy="404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1C452-7728-2D44-89BD-A92A4E4D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86" y="3341222"/>
            <a:ext cx="6184755" cy="789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B627ED-3896-DA47-890E-33BE1824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259" y="5057025"/>
            <a:ext cx="2804723" cy="747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1012E6-C35D-074D-BC73-AC8047B2A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913" y="5052857"/>
            <a:ext cx="2766164" cy="8114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970AAD-7D13-BE4C-A5F0-DED189E13B64}"/>
              </a:ext>
            </a:extLst>
          </p:cNvPr>
          <p:cNvSpPr txBox="1"/>
          <p:nvPr/>
        </p:nvSpPr>
        <p:spPr>
          <a:xfrm>
            <a:off x="9242179" y="4783536"/>
            <a:ext cx="2136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This is called </a:t>
            </a:r>
            <a:r>
              <a:rPr lang="en-US" sz="2200" b="1" u="sng" dirty="0">
                <a:solidFill>
                  <a:srgbClr val="0070C0"/>
                </a:solidFill>
              </a:rPr>
              <a:t>De </a:t>
            </a:r>
            <a:r>
              <a:rPr lang="en-US" sz="2200" b="1" u="sng" dirty="0" err="1">
                <a:solidFill>
                  <a:srgbClr val="0070C0"/>
                </a:solidFill>
              </a:rPr>
              <a:t>Moivre’s</a:t>
            </a:r>
            <a:r>
              <a:rPr lang="en-US" sz="2200" b="1" u="sng" dirty="0">
                <a:solidFill>
                  <a:srgbClr val="0070C0"/>
                </a:solidFill>
              </a:rPr>
              <a:t> Theorem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0D98B0-1EF5-7440-BB9F-30256C8C6F3E}"/>
              </a:ext>
            </a:extLst>
          </p:cNvPr>
          <p:cNvCxnSpPr/>
          <p:nvPr/>
        </p:nvCxnSpPr>
        <p:spPr>
          <a:xfrm flipH="1">
            <a:off x="8614462" y="5351721"/>
            <a:ext cx="671917" cy="0"/>
          </a:xfrm>
          <a:prstGeom prst="straightConnector1">
            <a:avLst/>
          </a:prstGeom>
          <a:ln w="50800">
            <a:solidFill>
              <a:schemeClr val="accent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The Complex Exponential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A3026C-8957-BE42-A238-8673DF905F8B}"/>
                  </a:ext>
                </a:extLst>
              </p:cNvPr>
              <p:cNvSpPr txBox="1"/>
              <p:nvPr/>
            </p:nvSpPr>
            <p:spPr>
              <a:xfrm>
                <a:off x="1305473" y="1114762"/>
                <a:ext cx="9883140" cy="380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Now we want to find out specific values of the complex exponential </a:t>
                </a:r>
                <a:r>
                  <a:rPr lang="en-US" dirty="0">
                    <a:sym typeface="Wingdings" pitchFamily="2" charset="2"/>
                  </a:rPr>
                  <a:t>(</a:t>
                </a:r>
                <a:r>
                  <a:rPr lang="en-US" dirty="0" err="1">
                    <a:sym typeface="Wingdings" pitchFamily="2" charset="2"/>
                  </a:rPr>
                  <a:t>e.g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𝜋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π</m:t>
                        </m:r>
                      </m:sup>
                    </m:sSup>
                  </m:oMath>
                </a14:m>
                <a:r>
                  <a:rPr lang="en-GB" b="0" dirty="0">
                    <a:sym typeface="Wingdings" pitchFamily="2" charset="2"/>
                  </a:rPr>
                  <a:t>);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>
                    <a:sym typeface="Wingdings" pitchFamily="2" charset="2"/>
                  </a:rPr>
                  <a:t>Recall that the relationship between cartesian coordinates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b="0" i="1" dirty="0" err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en-GB" b="0" i="1" dirty="0" err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GB" b="0" i="1" dirty="0" err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GB" b="0" dirty="0">
                    <a:sym typeface="Wingdings" pitchFamily="2" charset="2"/>
                  </a:rPr>
                  <a:t> and polar coordinates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𝑟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m:rPr>
                        <m:sty m:val="p"/>
                      </m:rP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θ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GB" b="0" dirty="0">
                    <a:sym typeface="Wingdings" pitchFamily="2" charset="2"/>
                  </a:rPr>
                  <a:t> of a point is: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b="0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ym typeface="Wingdings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>
                    <a:sym typeface="Wingdings" pitchFamily="2" charset="2"/>
                  </a:rPr>
                  <a:t>Making use of Euler’s formula, we can express polar representation in the following manner:</a:t>
                </a:r>
              </a:p>
              <a:p>
                <a:pPr marL="742915" lvl="1" indent="-285750">
                  <a:buFont typeface="Arial" panose="020B0604020202020204" pitchFamily="34" charset="0"/>
                  <a:buChar char="•"/>
                </a:pPr>
                <a:endParaRPr lang="en-GB" b="0" dirty="0">
                  <a:sym typeface="Wingdings" pitchFamily="2" charset="2"/>
                </a:endParaRPr>
              </a:p>
              <a:p>
                <a:pPr lvl="1"/>
                <a:r>
                  <a:rPr lang="en-GB" dirty="0">
                    <a:sym typeface="Wingdings" pitchFamily="2" charset="2"/>
                  </a:rPr>
                  <a:t> </a:t>
                </a:r>
              </a:p>
              <a:p>
                <a:pPr lvl="1"/>
                <a:endParaRPr lang="en-GB" b="0" dirty="0">
                  <a:sym typeface="Wingdings" pitchFamily="2" charset="2"/>
                </a:endParaRPr>
              </a:p>
              <a:p>
                <a:pPr lvl="1"/>
                <a:r>
                  <a:rPr lang="en-GB" dirty="0">
                    <a:sym typeface="Wingdings" pitchFamily="2" charset="2"/>
                  </a:rPr>
                  <a:t>Where</a:t>
                </a:r>
              </a:p>
              <a:p>
                <a:pPr lvl="1"/>
                <a:endParaRPr lang="en-GB" b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A3026C-8957-BE42-A238-8673DF905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73" y="1114762"/>
                <a:ext cx="9883140" cy="3809889"/>
              </a:xfrm>
              <a:prstGeom prst="rect">
                <a:avLst/>
              </a:prstGeom>
              <a:blipFill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5A3AB6F-B4BC-CE4B-A2F3-8CEC3EDE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63" y="2587930"/>
            <a:ext cx="3755959" cy="320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CCF4E-8CA0-D841-9EFC-246B9B797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157" y="3640662"/>
            <a:ext cx="5877686" cy="40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17D3D-AACB-1B49-8EAB-6C412309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140" y="4705030"/>
            <a:ext cx="5568882" cy="390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BE932-E7B1-4441-A185-EA84DF6EA2A8}"/>
              </a:ext>
            </a:extLst>
          </p:cNvPr>
          <p:cNvSpPr txBox="1"/>
          <p:nvPr/>
        </p:nvSpPr>
        <p:spPr>
          <a:xfrm>
            <a:off x="8843375" y="473483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</a:t>
            </a:r>
            <a:r>
              <a:rPr lang="en-US" b="1" dirty="0"/>
              <a:t>Magnitude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0B1E7F-1B6C-2D40-860A-1170871C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140" y="5439342"/>
            <a:ext cx="2261383" cy="639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2B55E6-84EB-2A4F-BFAF-0F679B43F827}"/>
              </a:ext>
            </a:extLst>
          </p:cNvPr>
          <p:cNvSpPr txBox="1"/>
          <p:nvPr/>
        </p:nvSpPr>
        <p:spPr>
          <a:xfrm>
            <a:off x="4989021" y="557432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</a:t>
            </a:r>
            <a:r>
              <a:rPr lang="en-US" b="1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3869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The Complex 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F52F9C-7C09-634F-8C75-1D9615E7C306}"/>
              </a:ext>
            </a:extLst>
          </p:cNvPr>
          <p:cNvCxnSpPr>
            <a:cxnSpLocks/>
          </p:cNvCxnSpPr>
          <p:nvPr/>
        </p:nvCxnSpPr>
        <p:spPr>
          <a:xfrm>
            <a:off x="3908122" y="4546948"/>
            <a:ext cx="4133588" cy="0"/>
          </a:xfrm>
          <a:prstGeom prst="straightConnector1">
            <a:avLst/>
          </a:prstGeom>
          <a:ln w="63500">
            <a:solidFill>
              <a:schemeClr val="accent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0A43CC-8F21-BF45-B8A7-1341A3323053}"/>
              </a:ext>
            </a:extLst>
          </p:cNvPr>
          <p:cNvCxnSpPr>
            <a:cxnSpLocks/>
          </p:cNvCxnSpPr>
          <p:nvPr/>
        </p:nvCxnSpPr>
        <p:spPr>
          <a:xfrm flipV="1">
            <a:off x="4285990" y="1377863"/>
            <a:ext cx="0" cy="3611672"/>
          </a:xfrm>
          <a:prstGeom prst="straightConnector1">
            <a:avLst/>
          </a:prstGeom>
          <a:ln w="63500">
            <a:solidFill>
              <a:schemeClr val="accent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11BF21-8371-584B-A109-338494B942AC}"/>
              </a:ext>
            </a:extLst>
          </p:cNvPr>
          <p:cNvCxnSpPr>
            <a:cxnSpLocks/>
          </p:cNvCxnSpPr>
          <p:nvPr/>
        </p:nvCxnSpPr>
        <p:spPr>
          <a:xfrm flipV="1">
            <a:off x="4285990" y="2542784"/>
            <a:ext cx="2152389" cy="2004164"/>
          </a:xfrm>
          <a:prstGeom prst="straightConnector1">
            <a:avLst/>
          </a:prstGeom>
          <a:ln w="635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4A8C24-4671-E64E-91F4-B04BEFF4C6AE}"/>
              </a:ext>
            </a:extLst>
          </p:cNvPr>
          <p:cNvSpPr txBox="1"/>
          <p:nvPr/>
        </p:nvSpPr>
        <p:spPr>
          <a:xfrm rot="16200000">
            <a:off x="2242296" y="279101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Imaginary axis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ED162-C3BE-F64A-8A3B-B22998A74C63}"/>
              </a:ext>
            </a:extLst>
          </p:cNvPr>
          <p:cNvSpPr txBox="1"/>
          <p:nvPr/>
        </p:nvSpPr>
        <p:spPr>
          <a:xfrm>
            <a:off x="5408094" y="498953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axis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6BDBBD-95D1-814A-8E05-83E6429BF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5"/>
          <a:stretch/>
        </p:blipFill>
        <p:spPr>
          <a:xfrm rot="16200000">
            <a:off x="3034042" y="2981375"/>
            <a:ext cx="1862008" cy="3209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0095A9-BEB2-514D-BE6E-2DEF3B07B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43"/>
          <a:stretch/>
        </p:blipFill>
        <p:spPr>
          <a:xfrm>
            <a:off x="5289530" y="4668588"/>
            <a:ext cx="1748640" cy="3209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8692CA-6715-0B46-AED4-856857F0D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67" y="3030200"/>
            <a:ext cx="210159" cy="2232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9D5F57-66B3-864F-BF4D-7B0459FB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21" y="1250293"/>
            <a:ext cx="155530" cy="2551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C7729F-BC13-C340-897B-64047D691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652" y="4128457"/>
            <a:ext cx="192781" cy="296852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F2A7B0EB-82DE-D44B-92AA-40C27D674E5D}"/>
              </a:ext>
            </a:extLst>
          </p:cNvPr>
          <p:cNvSpPr/>
          <p:nvPr/>
        </p:nvSpPr>
        <p:spPr>
          <a:xfrm rot="1820075">
            <a:off x="4281287" y="3852700"/>
            <a:ext cx="914400" cy="914400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F873A1-03AA-BB42-9040-16CA25A28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155" y="2200334"/>
            <a:ext cx="2996094" cy="4007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4603B-9B21-B24E-92B8-D9A3F4643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116" y="5764299"/>
            <a:ext cx="7213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116" y="136310"/>
            <a:ext cx="10651298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Complex Exponential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B178D-74F5-994C-BEF2-00A9770AF03B}"/>
              </a:ext>
            </a:extLst>
          </p:cNvPr>
          <p:cNvSpPr/>
          <p:nvPr/>
        </p:nvSpPr>
        <p:spPr>
          <a:xfrm>
            <a:off x="1098115" y="1233039"/>
            <a:ext cx="1025046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us consider 		             with</a:t>
            </a: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 </a:t>
            </a: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also that, due to the periodicity of sine and cosine (i.e. both have fundamental period of 2π) , if z = </a:t>
            </a:r>
            <a:r>
              <a:rPr lang="en-GB" altLang="en-US" sz="2000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GB" altLang="en-US" sz="2000" baseline="30000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l-GR" altLang="en-US" sz="2000" baseline="30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we also have</a:t>
            </a: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in our last example, </a:t>
            </a: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sz="2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alt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Exercise: Sketch these on the complex plane to convince yourself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039F8-FB76-774A-9EC0-13392C47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954" y="1307456"/>
            <a:ext cx="1482512" cy="25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D5D4A-A88E-1C4F-B69C-FDCC03F0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05" y="1123898"/>
            <a:ext cx="5007420" cy="583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0EA9F-0ED8-0C4B-BDF5-E8EA647A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61" y="1776450"/>
            <a:ext cx="2567587" cy="407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F8B25-837F-1847-8CDD-5DF86B58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957" y="3454653"/>
            <a:ext cx="4658084" cy="36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C1505-3F3E-564A-B901-1326E25C0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995" y="4872316"/>
            <a:ext cx="6564688" cy="4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0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839671-47BE-5042-892C-6BF73DC88D75}"/>
              </a:ext>
            </a:extLst>
          </p:cNvPr>
          <p:cNvCxnSpPr/>
          <p:nvPr/>
        </p:nvCxnSpPr>
        <p:spPr>
          <a:xfrm flipV="1">
            <a:off x="2195078" y="4243414"/>
            <a:ext cx="7559675" cy="42862"/>
          </a:xfrm>
          <a:prstGeom prst="straightConnector1">
            <a:avLst/>
          </a:prstGeom>
          <a:ln w="41275">
            <a:solidFill>
              <a:schemeClr val="accent3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A92AFB-82D1-EC40-B183-7A29A71BCF3C}"/>
              </a:ext>
            </a:extLst>
          </p:cNvPr>
          <p:cNvCxnSpPr/>
          <p:nvPr/>
        </p:nvCxnSpPr>
        <p:spPr>
          <a:xfrm>
            <a:off x="5557403" y="1874864"/>
            <a:ext cx="0" cy="4895850"/>
          </a:xfrm>
          <a:prstGeom prst="straightConnector1">
            <a:avLst/>
          </a:prstGeom>
          <a:ln w="60325">
            <a:solidFill>
              <a:schemeClr val="accent3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116" y="136310"/>
            <a:ext cx="10651298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Complex Plane Example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E8E3841-8652-0443-802C-764451852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115" y="807269"/>
            <a:ext cx="10651297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Express points A, B, C and D as general complex numbers in Polar and Cartesian Form if the magnitude of all these points is 1.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Picture 5">
            <a:extLst>
              <a:ext uri="{FF2B5EF4-FFF2-40B4-BE49-F238E27FC236}">
                <a16:creationId xmlns:a16="http://schemas.microsoft.com/office/drawing/2014/main" id="{4114E813-1896-854B-B4C0-735B88C56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14178" y="1930426"/>
            <a:ext cx="5737225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78974CF9-14E6-2A43-9884-8419EBEB1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520" y="3872027"/>
            <a:ext cx="576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78E4FB4-72E2-8946-B45E-831380A03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790" y="5912670"/>
            <a:ext cx="576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F8B3569-A690-0945-85DC-84B14D939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114" y="3885996"/>
            <a:ext cx="984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 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0103CA9-CAC7-6149-8604-44537A5A2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164" y="2231258"/>
            <a:ext cx="576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9CE70E-6606-6843-B9E8-742C731DD76D}"/>
              </a:ext>
            </a:extLst>
          </p:cNvPr>
          <p:cNvCxnSpPr>
            <a:cxnSpLocks/>
          </p:cNvCxnSpPr>
          <p:nvPr/>
        </p:nvCxnSpPr>
        <p:spPr>
          <a:xfrm flipV="1">
            <a:off x="5591649" y="3076342"/>
            <a:ext cx="1029719" cy="116169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A6366-9142-1B49-B73C-DA28B2BF00E6}"/>
              </a:ext>
            </a:extLst>
          </p:cNvPr>
          <p:cNvSpPr/>
          <p:nvPr/>
        </p:nvSpPr>
        <p:spPr>
          <a:xfrm>
            <a:off x="4006755" y="2594001"/>
            <a:ext cx="3190875" cy="33845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111AE721-C7AC-1A4E-83D9-820799F1A8DB}"/>
              </a:ext>
            </a:extLst>
          </p:cNvPr>
          <p:cNvSpPr/>
          <p:nvPr/>
        </p:nvSpPr>
        <p:spPr>
          <a:xfrm>
            <a:off x="5829205" y="3943087"/>
            <a:ext cx="142875" cy="531812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010635-FC53-3A4E-B704-D385DA17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96" y="4006229"/>
            <a:ext cx="114701" cy="1935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1A9F7E-9A24-E64B-AEC2-E5A23F64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09" y="2560663"/>
            <a:ext cx="533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33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36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Signal Classification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Signal Classification and ADC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9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154430" y="1393133"/>
            <a:ext cx="98831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term </a:t>
            </a:r>
            <a:r>
              <a:rPr lang="en-US" i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signal </a:t>
            </a:r>
            <a:r>
              <a:rPr lang="en-US" dirty="0">
                <a:solidFill>
                  <a:srgbClr val="000000"/>
                </a:solidFill>
              </a:rPr>
              <a:t>is generally applied to something that conveys information;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Signals can be represented in may ways, however information is conveyed via some sort of </a:t>
            </a:r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pattern or variation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Signals are generally represented </a:t>
            </a:r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as mathematical functions </a:t>
            </a:r>
            <a:r>
              <a:rPr lang="en-US" dirty="0">
                <a:solidFill>
                  <a:srgbClr val="000000"/>
                </a:solidFill>
              </a:rPr>
              <a:t>of one or more independent variable (usually time);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Continuous-time signals </a:t>
            </a:r>
            <a:r>
              <a:rPr lang="en-US" dirty="0">
                <a:solidFill>
                  <a:srgbClr val="000000"/>
                </a:solidFill>
              </a:rPr>
              <a:t>are defined along a continuum time and are thus represented by a continuous independent variable;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Discrete-time signals </a:t>
            </a:r>
            <a:r>
              <a:rPr lang="en-US" dirty="0">
                <a:solidFill>
                  <a:srgbClr val="000000"/>
                </a:solidFill>
              </a:rPr>
              <a:t>are defined at discrete times, thus the independent variable has discrete values;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Discrete-time signals are represented as </a:t>
            </a:r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a sequence of numbers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Signals such as images or speech can be represented both as continuous and discrete, and </a:t>
            </a:r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under certain conditions the two representations are equivalent.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Continuous Time Signals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154430" y="1393133"/>
            <a:ext cx="555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example of a </a:t>
            </a:r>
            <a:r>
              <a:rPr lang="en-US" dirty="0">
                <a:solidFill>
                  <a:srgbClr val="FF0000"/>
                </a:solidFill>
              </a:rPr>
              <a:t>Continuous Time – Continuous Amplitude </a:t>
            </a:r>
            <a:r>
              <a:rPr lang="en-US" dirty="0">
                <a:solidFill>
                  <a:srgbClr val="000000"/>
                </a:solidFill>
              </a:rPr>
              <a:t>signal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on the time interval t = [0,1];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and an example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of Continuous Time- Discrete Amplitude </a:t>
            </a:r>
            <a:r>
              <a:rPr lang="en-US" dirty="0">
                <a:solidFill>
                  <a:srgbClr val="000000"/>
                </a:solidFill>
              </a:rPr>
              <a:t>signal on the time interval t = [0,1] and Quantized with an interval of Q = 0.1.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5B800-318D-D042-96FE-B9A774B9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888" y="1408373"/>
            <a:ext cx="5286062" cy="42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0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Discrete Time Signals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026C-8957-BE42-A238-8673DF905F8B}"/>
              </a:ext>
            </a:extLst>
          </p:cNvPr>
          <p:cNvSpPr txBox="1"/>
          <p:nvPr/>
        </p:nvSpPr>
        <p:spPr>
          <a:xfrm>
            <a:off x="1029182" y="1397675"/>
            <a:ext cx="56222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example of a </a:t>
            </a:r>
            <a:r>
              <a:rPr lang="en-US" dirty="0">
                <a:solidFill>
                  <a:srgbClr val="FF0000"/>
                </a:solidFill>
              </a:rPr>
              <a:t>Discrete Time – Continuous Amplitude </a:t>
            </a:r>
            <a:r>
              <a:rPr lang="en-US" dirty="0">
                <a:solidFill>
                  <a:srgbClr val="000000"/>
                </a:solidFill>
              </a:rPr>
              <a:t>signal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sampled at 50 Hz on the interval  n =[0,50];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and an example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of Discrete Time- Discrete Amplitude</a:t>
            </a:r>
            <a:r>
              <a:rPr lang="en-US" dirty="0">
                <a:solidFill>
                  <a:srgbClr val="000000"/>
                </a:solidFill>
              </a:rPr>
              <a:t> signal sampled at 50 Hz on the interval n=[0,50] and Quantized with an interval of Q = 0.1.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01E85-A29E-0D45-A479-8A0C77E8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93" y="1237713"/>
            <a:ext cx="5484167" cy="43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8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DSP in EEE at Strathclyde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431EC0-38DD-F643-B840-18B048D768F5}"/>
              </a:ext>
            </a:extLst>
          </p:cNvPr>
          <p:cNvSpPr/>
          <p:nvPr/>
        </p:nvSpPr>
        <p:spPr>
          <a:xfrm>
            <a:off x="7202576" y="2234482"/>
            <a:ext cx="4013293" cy="384310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b="1" u="sng" dirty="0" err="1">
                <a:solidFill>
                  <a:srgbClr val="000000"/>
                </a:solidFill>
                <a:latin typeface="Arial"/>
              </a:rPr>
              <a:t>Inst</a:t>
            </a:r>
            <a:r>
              <a:rPr lang="en-GB" sz="3200" b="1" u="sng" dirty="0">
                <a:solidFill>
                  <a:srgbClr val="000000"/>
                </a:solidFill>
                <a:latin typeface="Arial"/>
              </a:rPr>
              <a:t> EE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srgbClr val="000000"/>
                </a:solidFill>
                <a:latin typeface="Arial"/>
              </a:rPr>
              <a:t>Energy &amp; Environment</a:t>
            </a: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B66F5E41-5594-7241-8C57-79F195FF4DC5}"/>
              </a:ext>
            </a:extLst>
          </p:cNvPr>
          <p:cNvGrpSpPr>
            <a:grpSpLocks/>
          </p:cNvGrpSpPr>
          <p:nvPr/>
        </p:nvGrpSpPr>
        <p:grpSpPr bwMode="auto">
          <a:xfrm>
            <a:off x="1628277" y="4322659"/>
            <a:ext cx="2240020" cy="2209800"/>
            <a:chOff x="443551" y="4232566"/>
            <a:chExt cx="1823738" cy="16787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25DD88-ED4B-A345-AE60-AB6D8235CDEF}"/>
                </a:ext>
              </a:extLst>
            </p:cNvPr>
            <p:cNvSpPr/>
            <p:nvPr/>
          </p:nvSpPr>
          <p:spPr>
            <a:xfrm>
              <a:off x="443551" y="4232566"/>
              <a:ext cx="1823738" cy="167879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3F185F81-B524-5345-AB4F-76EB5070C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605" y="4678858"/>
              <a:ext cx="1755776" cy="916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en-US" sz="2800" b="1" dirty="0">
                  <a:solidFill>
                    <a:srgbClr val="000000"/>
                  </a:solidFill>
                  <a:ea typeface="ヒラギノ角ゴ Pro W3" pitchFamily="-112" charset="-128"/>
                  <a:cs typeface="Arial" panose="020B0604020202020204" pitchFamily="34" charset="0"/>
                </a:rPr>
                <a:t>CMP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en-US" sz="1600" b="1" dirty="0" err="1">
                  <a:solidFill>
                    <a:srgbClr val="000000"/>
                  </a:solidFill>
                  <a:ea typeface="ヒラギノ角ゴ Pro W3" pitchFamily="-112" charset="-128"/>
                  <a:cs typeface="Arial" panose="020B0604020202020204" pitchFamily="34" charset="0"/>
                </a:rPr>
                <a:t>Mems&amp;Photonics</a:t>
              </a:r>
              <a:br>
                <a:rPr lang="en-GB" altLang="en-US" sz="2000" dirty="0">
                  <a:solidFill>
                    <a:srgbClr val="000000"/>
                  </a:solidFill>
                  <a:ea typeface="ヒラギノ角ゴ Pro W3" pitchFamily="-112" charset="-128"/>
                  <a:cs typeface="Arial" panose="020B0604020202020204" pitchFamily="34" charset="0"/>
                </a:rPr>
              </a:br>
              <a:endParaRPr lang="en-GB" altLang="en-US" sz="1600" dirty="0">
                <a:solidFill>
                  <a:srgbClr val="000000"/>
                </a:solidFill>
                <a:ea typeface="ヒラギノ角ゴ Pro W3" pitchFamily="-112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88C51214-4C38-7C4A-ACEE-2B5C49DDA123}"/>
              </a:ext>
            </a:extLst>
          </p:cNvPr>
          <p:cNvGrpSpPr>
            <a:grpSpLocks/>
          </p:cNvGrpSpPr>
          <p:nvPr/>
        </p:nvGrpSpPr>
        <p:grpSpPr bwMode="auto">
          <a:xfrm>
            <a:off x="4139736" y="4322659"/>
            <a:ext cx="2240019" cy="2263701"/>
            <a:chOff x="2771800" y="4869160"/>
            <a:chExt cx="1574895" cy="164019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943608-D862-A14E-AF36-702671CAB37D}"/>
                </a:ext>
              </a:extLst>
            </p:cNvPr>
            <p:cNvSpPr/>
            <p:nvPr/>
          </p:nvSpPr>
          <p:spPr>
            <a:xfrm>
              <a:off x="2771800" y="4869160"/>
              <a:ext cx="1574895" cy="1640198"/>
            </a:xfrm>
            <a:prstGeom prst="ellipse">
              <a:avLst/>
            </a:prstGeom>
            <a:solidFill>
              <a:srgbClr val="FE3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C454A9E6-B065-1541-8EDE-71CA4F6E4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192" y="5243941"/>
              <a:ext cx="1308703" cy="64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en-US" sz="2800" b="1" dirty="0">
                  <a:solidFill>
                    <a:srgbClr val="000000"/>
                  </a:solidFill>
                  <a:ea typeface="ヒラギノ角ゴ Pro W3" pitchFamily="-112" charset="-128"/>
                  <a:cs typeface="Arial" panose="020B0604020202020204" pitchFamily="34" charset="0"/>
                </a:rPr>
                <a:t>CUE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GB" altLang="en-US" sz="2400" b="1" dirty="0">
                  <a:solidFill>
                    <a:srgbClr val="000000"/>
                  </a:solidFill>
                  <a:ea typeface="ヒラギノ角ゴ Pro W3" pitchFamily="-112" charset="-128"/>
                  <a:cs typeface="Arial" panose="020B0604020202020204" pitchFamily="34" charset="0"/>
                </a:rPr>
                <a:t>Ultrasonics</a:t>
              </a:r>
            </a:p>
          </p:txBody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BF4EE5FC-C7D1-114A-8CED-C68ABC830CE2}"/>
              </a:ext>
            </a:extLst>
          </p:cNvPr>
          <p:cNvGrpSpPr>
            <a:grpSpLocks/>
          </p:cNvGrpSpPr>
          <p:nvPr/>
        </p:nvGrpSpPr>
        <p:grpSpPr bwMode="auto">
          <a:xfrm>
            <a:off x="1703513" y="2011288"/>
            <a:ext cx="2225675" cy="2209800"/>
            <a:chOff x="6249808" y="2226486"/>
            <a:chExt cx="2210624" cy="2210626"/>
          </a:xfrm>
          <a:noFill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320DC6-BAB7-AF40-9F06-A8C24834DF50}"/>
                </a:ext>
              </a:extLst>
            </p:cNvPr>
            <p:cNvSpPr/>
            <p:nvPr/>
          </p:nvSpPr>
          <p:spPr>
            <a:xfrm>
              <a:off x="6249808" y="2226486"/>
              <a:ext cx="2210624" cy="221062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6DAA09A7-C325-0046-8141-2CE559027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5864" y="2831161"/>
              <a:ext cx="1630693" cy="11391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2800" b="1" dirty="0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  <a:t>CIDCOM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2000" b="1" dirty="0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  <a:t>Comms</a:t>
              </a:r>
              <a:br>
                <a:rPr lang="en-GB" sz="2000" dirty="0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</a:br>
              <a:endParaRPr lang="en-GB" sz="2000" dirty="0">
                <a:solidFill>
                  <a:srgbClr val="000000"/>
                </a:solidFill>
                <a:latin typeface="Arial" pitchFamily="34" charset="0"/>
                <a:ea typeface="ヒラギノ角ゴ Pro W3" pitchFamily="-112" charset="-128"/>
                <a:cs typeface="Arial" charset="0"/>
              </a:endParaRPr>
            </a:p>
          </p:txBody>
        </p:sp>
      </p:grpSp>
      <p:sp>
        <p:nvSpPr>
          <p:cNvPr id="22" name="TextBox 3">
            <a:extLst>
              <a:ext uri="{FF2B5EF4-FFF2-40B4-BE49-F238E27FC236}">
                <a16:creationId xmlns:a16="http://schemas.microsoft.com/office/drawing/2014/main" id="{8207A86C-2E57-9148-B19B-B4AC5A59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1125539"/>
            <a:ext cx="57594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3200" b="1" u="sng" dirty="0">
                <a:solidFill>
                  <a:srgbClr val="000000"/>
                </a:solidFill>
                <a:ea typeface="ヒラギノ角ゴ Pro W3" pitchFamily="-112" charset="-128"/>
                <a:cs typeface="Arial" panose="020B0604020202020204" pitchFamily="34" charset="0"/>
              </a:rPr>
              <a:t>Inst (SSC) </a:t>
            </a:r>
            <a:r>
              <a:rPr lang="en-GB" altLang="en-US" sz="2400" b="1" dirty="0">
                <a:solidFill>
                  <a:srgbClr val="000000"/>
                </a:solidFill>
                <a:ea typeface="ヒラギノ角ゴ Pro W3" pitchFamily="-112" charset="-128"/>
                <a:cs typeface="Arial" panose="020B0604020202020204" pitchFamily="34" charset="0"/>
              </a:rPr>
              <a:t>Sensors, Signals and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2400" b="1" dirty="0">
                <a:solidFill>
                  <a:srgbClr val="000000"/>
                </a:solidFill>
                <a:ea typeface="ヒラギノ角ゴ Pro W3" pitchFamily="-112" charset="-128"/>
                <a:cs typeface="Arial" panose="020B0604020202020204" pitchFamily="34" charset="0"/>
              </a:rPr>
              <a:t>Communications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1F6C24-DB68-6C4E-A704-F603C0B929D0}"/>
              </a:ext>
            </a:extLst>
          </p:cNvPr>
          <p:cNvGrpSpPr>
            <a:grpSpLocks/>
          </p:cNvGrpSpPr>
          <p:nvPr/>
        </p:nvGrpSpPr>
        <p:grpSpPr bwMode="auto">
          <a:xfrm>
            <a:off x="4139735" y="2058987"/>
            <a:ext cx="2225675" cy="2209799"/>
            <a:chOff x="2194941" y="2178488"/>
            <a:chExt cx="1999627" cy="1915810"/>
          </a:xfrm>
          <a:noFill/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43848-7454-E84E-A753-0029C49FE162}"/>
                </a:ext>
              </a:extLst>
            </p:cNvPr>
            <p:cNvSpPr/>
            <p:nvPr/>
          </p:nvSpPr>
          <p:spPr>
            <a:xfrm>
              <a:off x="2194941" y="2178488"/>
              <a:ext cx="1999627" cy="191581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003143C9-B301-014A-99B6-857A6F0AB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155" y="2624337"/>
              <a:ext cx="1173039" cy="10899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2800" b="1" dirty="0" err="1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  <a:t>CeSIP</a:t>
              </a:r>
              <a:endParaRPr lang="en-GB" altLang="en-US" sz="2800" b="1" dirty="0">
                <a:solidFill>
                  <a:srgbClr val="FFFF99"/>
                </a:solidFill>
                <a:latin typeface="Arial" pitchFamily="34" charset="0"/>
                <a:ea typeface="ヒラギノ角ゴ Pro W3" pitchFamily="-112" charset="-128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b="1" dirty="0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  <a:t>S&amp;I Proc</a:t>
              </a:r>
              <a:br>
                <a:rPr lang="en-GB" altLang="en-US" sz="2000" dirty="0">
                  <a:solidFill>
                    <a:srgbClr val="000000"/>
                  </a:solidFill>
                  <a:latin typeface="Arial" pitchFamily="34" charset="0"/>
                  <a:ea typeface="ヒラギノ角ゴ Pro W3" pitchFamily="-112" charset="-128"/>
                  <a:cs typeface="Arial" charset="0"/>
                </a:rPr>
              </a:br>
              <a:endParaRPr lang="en-GB" altLang="en-US" sz="2000" dirty="0">
                <a:solidFill>
                  <a:srgbClr val="000000"/>
                </a:solidFill>
                <a:latin typeface="Arial" pitchFamily="34" charset="0"/>
                <a:ea typeface="ヒラギノ角ゴ Pro W3" pitchFamily="-112" charset="-128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426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Fundamental Discrete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/>
              <p:nvPr/>
            </p:nvSpPr>
            <p:spPr>
              <a:xfrm>
                <a:off x="1093931" y="2148835"/>
                <a:ext cx="4595669" cy="3698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exponential </a:t>
                </a:r>
              </a:p>
              <a:p>
                <a:endParaRPr lang="en-GB" alt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alt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altLang="en-US" sz="2200" b="0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GB" altLang="en-US" sz="2200" baseline="30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en-US" sz="2200" baseline="30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complex exponential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altLang="en-US" sz="2200" i="1" dirty="0" err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altLang="en-US" sz="2200" i="1" baseline="30000" dirty="0" err="1">
                          <a:latin typeface="Cambria Math" panose="02040503050406030204" pitchFamily="18" charset="0"/>
                        </a:rPr>
                        <m:t>𝑗𝑤𝑡</m:t>
                      </m:r>
                      <m:r>
                        <a:rPr lang="en-GB" altLang="en-US" sz="2200" i="1" baseline="30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altLang="en-US" sz="2200" i="1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altLang="en-US" sz="2200" i="1" dirty="0" err="1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GB" altLang="en-US" sz="2200" i="1" dirty="0" err="1"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200" i="1" dirty="0" err="1"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damped complex exponential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en-US" sz="2200" dirty="0"/>
              </a:p>
              <a:p>
                <a:r>
                  <a:rPr lang="en-GB" altLang="en-US" sz="2200" dirty="0"/>
                  <a:t>e</a:t>
                </a:r>
                <a:r>
                  <a:rPr lang="en-GB" altLang="en-US" sz="2200" baseline="30000" dirty="0"/>
                  <a:t>(</a:t>
                </a:r>
                <a:r>
                  <a:rPr lang="en-GB" altLang="en-US" sz="2200" baseline="30000" dirty="0" err="1"/>
                  <a:t>a+jw</a:t>
                </a:r>
                <a:r>
                  <a:rPr lang="en-GB" altLang="en-US" sz="2200" baseline="30000" dirty="0"/>
                  <a:t>)t</a:t>
                </a:r>
                <a:r>
                  <a:rPr lang="en-GB" altLang="en-US" sz="2200" dirty="0"/>
                  <a:t>= </a:t>
                </a:r>
                <a:r>
                  <a:rPr lang="en-GB" altLang="en-US" sz="2200" dirty="0" err="1"/>
                  <a:t>e</a:t>
                </a:r>
                <a:r>
                  <a:rPr lang="en-GB" altLang="en-US" sz="2200" baseline="30000" dirty="0" err="1"/>
                  <a:t>at</a:t>
                </a:r>
                <a:r>
                  <a:rPr lang="en-GB" altLang="en-US" sz="2200" dirty="0" err="1"/>
                  <a:t>e</a:t>
                </a:r>
                <a:r>
                  <a:rPr lang="en-GB" altLang="en-US" sz="2200" baseline="30000" dirty="0" err="1"/>
                  <a:t>jwt</a:t>
                </a:r>
                <a:r>
                  <a:rPr lang="en-GB" altLang="en-US" sz="2200" dirty="0"/>
                  <a:t>=e</a:t>
                </a:r>
                <a:r>
                  <a:rPr lang="en-GB" altLang="en-US" sz="2200" baseline="30000" dirty="0"/>
                  <a:t>at</a:t>
                </a:r>
                <a:r>
                  <a:rPr lang="en-GB" altLang="en-US" sz="2200" dirty="0"/>
                  <a:t>[cos(</a:t>
                </a:r>
                <a:r>
                  <a:rPr lang="en-GB" altLang="en-US" sz="2200" dirty="0" err="1"/>
                  <a:t>wt</a:t>
                </a:r>
                <a:r>
                  <a:rPr lang="en-GB" altLang="en-US" sz="2200" dirty="0"/>
                  <a:t>)+</a:t>
                </a:r>
                <a:r>
                  <a:rPr lang="en-GB" altLang="en-US" sz="2200" dirty="0" err="1"/>
                  <a:t>jsin</a:t>
                </a:r>
                <a:r>
                  <a:rPr lang="en-GB" altLang="en-US" sz="2200" dirty="0"/>
                  <a:t>(</a:t>
                </a:r>
                <a:r>
                  <a:rPr lang="en-GB" altLang="en-US" sz="2200" dirty="0" err="1"/>
                  <a:t>wt</a:t>
                </a:r>
                <a:r>
                  <a:rPr lang="en-GB" altLang="en-US" sz="2200" dirty="0"/>
                  <a:t>)]</a:t>
                </a:r>
                <a:endParaRPr lang="en-GB" sz="2200" dirty="0"/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2148835"/>
                <a:ext cx="4595669" cy="3698898"/>
              </a:xfrm>
              <a:prstGeom prst="rect">
                <a:avLst/>
              </a:prstGeom>
              <a:blipFill>
                <a:blip r:embed="rId2"/>
                <a:stretch>
                  <a:fillRect l="-1377" t="-683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2" descr="Complex Exponential - an overview | ScienceDirect Topics">
            <a:extLst>
              <a:ext uri="{FF2B5EF4-FFF2-40B4-BE49-F238E27FC236}">
                <a16:creationId xmlns:a16="http://schemas.microsoft.com/office/drawing/2014/main" id="{C8720425-3A5A-2345-B0E2-3F4410DF7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76" y="1224450"/>
            <a:ext cx="6201108" cy="54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36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Fundamental Signals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pic>
        <p:nvPicPr>
          <p:cNvPr id="7" name="Picture 2" descr="PPT - Introduction to Signals &amp; Systems PowerPoint Presentation, free  download - ID:4224014">
            <a:extLst>
              <a:ext uri="{FF2B5EF4-FFF2-40B4-BE49-F238E27FC236}">
                <a16:creationId xmlns:a16="http://schemas.microsoft.com/office/drawing/2014/main" id="{7C5D4239-196E-3A4F-AB60-E4EF5693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28" y="999982"/>
            <a:ext cx="4078144" cy="30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74AD9-68F9-DB49-9A13-43143869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440" y="4058590"/>
            <a:ext cx="4069155" cy="2556902"/>
          </a:xfrm>
          <a:prstGeom prst="rect">
            <a:avLst/>
          </a:prstGeom>
        </p:spPr>
      </p:pic>
      <p:pic>
        <p:nvPicPr>
          <p:cNvPr id="9" name="Picture 8" descr="Introduction to Signals &amp; Systems - ppt download">
            <a:extLst>
              <a:ext uri="{FF2B5EF4-FFF2-40B4-BE49-F238E27FC236}">
                <a16:creationId xmlns:a16="http://schemas.microsoft.com/office/drawing/2014/main" id="{50E5E15D-E716-0148-8027-7A4AB74D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13" y="3819470"/>
            <a:ext cx="4202538" cy="315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5B9CC-5F4D-0446-9FE2-4A729AA9179E}"/>
                  </a:ext>
                </a:extLst>
              </p:cNvPr>
              <p:cNvSpPr txBox="1"/>
              <p:nvPr/>
            </p:nvSpPr>
            <p:spPr>
              <a:xfrm>
                <a:off x="9352929" y="5417614"/>
                <a:ext cx="253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Note: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5B9CC-5F4D-0446-9FE2-4A729AA91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929" y="5417614"/>
                <a:ext cx="2530624" cy="646331"/>
              </a:xfrm>
              <a:prstGeom prst="rect">
                <a:avLst/>
              </a:prstGeom>
              <a:blipFill>
                <a:blip r:embed="rId5"/>
                <a:stretch>
                  <a:fillRect l="-2000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053CF-47EB-EC43-B8FD-A5A744AD6FEF}"/>
                  </a:ext>
                </a:extLst>
              </p:cNvPr>
              <p:cNvSpPr txBox="1"/>
              <p:nvPr/>
            </p:nvSpPr>
            <p:spPr>
              <a:xfrm>
                <a:off x="7766203" y="3545280"/>
                <a:ext cx="3528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altLang="en-US" sz="1600" dirty="0">
                    <a:solidFill>
                      <a:srgbClr val="0D2477"/>
                    </a:solidFill>
                  </a:rPr>
                  <a:t>Discrete Time Unit Impulse (sampling/sifting) function </a:t>
                </a:r>
                <a14:m>
                  <m:oMath xmlns:m="http://schemas.openxmlformats.org/officeDocument/2006/math">
                    <m:r>
                      <a:rPr lang="en-GB" altLang="en-US" sz="1600" i="1" dirty="0" smtClean="0">
                        <a:solidFill>
                          <a:srgbClr val="0D2477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</m:t>
                    </m:r>
                    <m:r>
                      <a:rPr lang="en-GB" altLang="en-US" sz="1600" i="1" dirty="0">
                        <a:solidFill>
                          <a:srgbClr val="0D247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1600" i="1" dirty="0">
                        <a:solidFill>
                          <a:srgbClr val="0D247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1600" i="1" dirty="0">
                        <a:solidFill>
                          <a:srgbClr val="0D247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600" dirty="0">
                  <a:solidFill>
                    <a:srgbClr val="0D2477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053CF-47EB-EC43-B8FD-A5A744AD6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203" y="3545280"/>
                <a:ext cx="3528392" cy="584775"/>
              </a:xfrm>
              <a:prstGeom prst="rect">
                <a:avLst/>
              </a:prstGeom>
              <a:blipFill>
                <a:blip r:embed="rId6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2CC6E8-E215-6B49-B3B9-F41D89E33FB0}"/>
              </a:ext>
            </a:extLst>
          </p:cNvPr>
          <p:cNvCxnSpPr/>
          <p:nvPr/>
        </p:nvCxnSpPr>
        <p:spPr>
          <a:xfrm flipH="1" flipV="1">
            <a:off x="4305936" y="5642301"/>
            <a:ext cx="107914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EA38A0-AC74-064D-8B70-D283D7F90A49}"/>
              </a:ext>
            </a:extLst>
          </p:cNvPr>
          <p:cNvSpPr txBox="1"/>
          <p:nvPr/>
        </p:nvSpPr>
        <p:spPr>
          <a:xfrm>
            <a:off x="4869318" y="5881421"/>
            <a:ext cx="1872208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Like the RELU function in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A6E893-CFE5-254D-9335-DAE621AB4A4C}"/>
                  </a:ext>
                </a:extLst>
              </p:cNvPr>
              <p:cNvSpPr txBox="1"/>
              <p:nvPr/>
            </p:nvSpPr>
            <p:spPr>
              <a:xfrm>
                <a:off x="5302444" y="1136729"/>
                <a:ext cx="6807149" cy="224676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Example: </a:t>
                </a:r>
                <a:r>
                  <a:rPr lang="en-GB" sz="2000" dirty="0"/>
                  <a:t>Given functions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&amp;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then</a:t>
                </a:r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is the function switched on at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while</a:t>
                </a:r>
              </a:p>
              <a:p>
                <a:endParaRPr lang="en-GB" sz="2000" dirty="0"/>
              </a:p>
              <a:p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−3] </m:t>
                    </m:r>
                  </m:oMath>
                </a14:m>
                <a:r>
                  <a:rPr lang="en-GB" sz="2000" dirty="0"/>
                  <a:t>is the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function switched on at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GB" sz="2000" dirty="0"/>
                  <a:t>added to the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function switched on at time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A6E893-CFE5-254D-9335-DAE621AB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44" y="1136729"/>
                <a:ext cx="6807149" cy="2246769"/>
              </a:xfrm>
              <a:prstGeom prst="rect">
                <a:avLst/>
              </a:prstGeom>
              <a:blipFill>
                <a:blip r:embed="rId7"/>
                <a:stretch>
                  <a:fillRect l="-929" t="-1111" r="-186" b="-333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8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Fundamental Discrete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/>
              <p:nvPr/>
            </p:nvSpPr>
            <p:spPr>
              <a:xfrm>
                <a:off x="1093931" y="1756112"/>
                <a:ext cx="1052180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All of these continuous signals may be converted to discrete sampled (DTCA) signals by simply letting t=</a:t>
                </a:r>
                <a:r>
                  <a:rPr lang="en-GB" altLang="en-US" sz="2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nT</a:t>
                </a:r>
                <a:r>
                  <a:rPr lang="en-GB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T is the sampling interval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altLang="en-US" sz="24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sampling frequency in Hz or samples per second.  </a:t>
                </a: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1756112"/>
                <a:ext cx="10521807" cy="1200329"/>
              </a:xfrm>
              <a:prstGeom prst="rect">
                <a:avLst/>
              </a:prstGeom>
              <a:blipFill>
                <a:blip r:embed="rId2"/>
                <a:stretch>
                  <a:fillRect l="-843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03BA0D-3CD7-F044-8478-A53921468B2E}"/>
                  </a:ext>
                </a:extLst>
              </p:cNvPr>
              <p:cNvSpPr/>
              <p:nvPr/>
            </p:nvSpPr>
            <p:spPr>
              <a:xfrm>
                <a:off x="1093931" y="3550228"/>
                <a:ext cx="536813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en-US" sz="2200" dirty="0"/>
                  <a:t>such that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200" dirty="0"/>
                  <a:t> becomes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err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]    </m:t>
                    </m:r>
                  </m:oMath>
                </a14:m>
                <a:endParaRPr lang="en-GB" alt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03BA0D-3CD7-F044-8478-A5392146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3550228"/>
                <a:ext cx="5368136" cy="430887"/>
              </a:xfrm>
              <a:prstGeom prst="rect">
                <a:avLst/>
              </a:prstGeom>
              <a:blipFill>
                <a:blip r:embed="rId3"/>
                <a:stretch>
                  <a:fillRect l="-1179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E01DF9-9452-B646-82D5-F0C93389FFEE}"/>
              </a:ext>
            </a:extLst>
          </p:cNvPr>
          <p:cNvCxnSpPr>
            <a:cxnSpLocks/>
          </p:cNvCxnSpPr>
          <p:nvPr/>
        </p:nvCxnSpPr>
        <p:spPr>
          <a:xfrm flipH="1" flipV="1">
            <a:off x="5929313" y="3981115"/>
            <a:ext cx="1352550" cy="104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D4B20E-F632-FC49-97F8-1FC30E8FD11F}"/>
              </a:ext>
            </a:extLst>
          </p:cNvPr>
          <p:cNvSpPr txBox="1"/>
          <p:nvPr/>
        </p:nvSpPr>
        <p:spPr>
          <a:xfrm>
            <a:off x="7208367" y="4560859"/>
            <a:ext cx="3793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u="sng" dirty="0">
                <a:solidFill>
                  <a:srgbClr val="FF0000"/>
                </a:solidFill>
              </a:rPr>
              <a:t>The square brackets means the sampling interval T is implied   </a:t>
            </a:r>
            <a:r>
              <a:rPr lang="en-GB" sz="2200" u="sng" baseline="-25000" dirty="0">
                <a:solidFill>
                  <a:srgbClr val="FF0000"/>
                </a:solidFill>
              </a:rPr>
              <a:t>    </a:t>
            </a:r>
            <a:endParaRPr lang="en-GB" sz="2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0678969" cy="1794116"/>
          </a:xfrm>
        </p:spPr>
        <p:txBody>
          <a:bodyPr/>
          <a:lstStyle/>
          <a:p>
            <a:r>
              <a:rPr lang="en-US" sz="4800" dirty="0">
                <a:solidFill>
                  <a:srgbClr val="0070C0"/>
                </a:solidFill>
              </a:rPr>
              <a:t>Digital freq./fundamental Period</a:t>
            </a:r>
            <a:endParaRPr lang="en-US" sz="4800" spc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B9BAD9-9248-6342-A196-55FDFD88357F}"/>
                  </a:ext>
                </a:extLst>
              </p:cNvPr>
              <p:cNvSpPr/>
              <p:nvPr/>
            </p:nvSpPr>
            <p:spPr>
              <a:xfrm>
                <a:off x="749608" y="1091143"/>
                <a:ext cx="10862196" cy="609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 sampled version of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GB" altLang="en-US" sz="22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⁡(100</m:t>
                    </m:r>
                    <m:r>
                      <a:rPr lang="en-GB" altLang="en-US" sz="22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 50 Hz sinusoid using a sampling frequency of 400 Hz (i.e. T=1/400 sec) may be written as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fi-FI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alt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altLang="en-US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𝑛𝑇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⁡(100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</m:t>
                      </m:r>
                      <m: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𝑛𝑇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⁡(100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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/400) =</m:t>
                      </m:r>
                      <m:r>
                        <m:rPr>
                          <m:sty m:val="p"/>
                        </m:rP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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/4)= </m:t>
                      </m:r>
                      <m:r>
                        <m:rPr>
                          <m:sty m:val="p"/>
                        </m:rPr>
                        <a:rPr lang="fi-FI" altLang="en-US" sz="2200" i="1" dirty="0" err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l-GR" altLang="en-US" sz="2200" b="1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i-FI" altLang="en-US" sz="22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l-GR" alt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</m:t>
                    </m:r>
                    <m:r>
                      <a:rPr lang="fi-FI" altLang="en-US" sz="2200" i="1" dirty="0">
                        <a:latin typeface="Cambria Math" panose="02040503050406030204" pitchFamily="18" charset="0"/>
                      </a:rPr>
                      <m:t>/4 </m:t>
                    </m:r>
                  </m:oMath>
                </a14:m>
                <a:r>
                  <a:rPr lang="fi-FI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fi-FI" alt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fi-FI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i-FI" altLang="en-US" sz="2200" b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</a:t>
                </a:r>
                <a:r>
                  <a:rPr lang="fi-FI" alt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i-FI" altLang="en-US" sz="2200" b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  <a:r>
                  <a:rPr lang="fi-FI" alt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GB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GB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period of this discrete sinusoid, with frequency</a:t>
                </a:r>
                <a:r>
                  <a:rPr lang="el-GR" alt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</m:t>
                    </m:r>
                    <m:r>
                      <a:rPr lang="fi-FI" altLang="en-US" sz="2200" i="1" dirty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fi-FI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corresponding to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=0,1,2,3,4,5,6,7  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altLang="en-US" sz="2200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/4)= </m:t>
                      </m:r>
                      <m:r>
                        <a:rPr lang="en-GB" altLang="en-US" sz="2200" b="1" i="1" u="sng" dirty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altLang="en-US" sz="2200" i="1" dirty="0">
                          <a:latin typeface="Cambria Math" panose="02040503050406030204" pitchFamily="18" charset="0"/>
                        </a:rPr>
                        <m:t>, 0.707, 1, 0.707, 0, −0.707, −1, −0.707</m:t>
                      </m:r>
                    </m:oMath>
                  </m:oMathPara>
                </a14:m>
                <a:endParaRPr lang="en-GB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22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</a:p>
              <a:p>
                <a:pPr marL="800065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Period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i-FI" altLang="en-US" sz="22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i-FI" altLang="en-US" sz="2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l-GR" altLang="en-US" sz="22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i-FI" altLang="en-US" sz="2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altLang="en-US" sz="220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alt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en-US" sz="2200" b="1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d>
                              <m:dPr>
                                <m:ctrlPr>
                                  <a:rPr lang="en-GB" altLang="en-US" sz="2200" b="1" i="1" dirty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200" i="1" dirty="0" err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en-US" sz="2200" i="1" dirty="0" err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US" sz="2200" i="1" dirty="0" err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i-FI" altLang="en-US" sz="2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i-FI" altLang="en-US" sz="2200" i="0" dirty="0" err="1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i-FI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en-US" sz="2200" b="1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en-US" altLang="en-US" sz="2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endParaRPr lang="en-GB" altLang="en-US" sz="220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200" dirty="0"/>
                  <a:t>	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l-GR" altLang="en-US" sz="22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  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=2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/</m:t>
                    </m:r>
                    <m:r>
                      <a:rPr lang="el-GR" altLang="en-US" sz="2200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GB" altLang="en-US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2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some integer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800065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So for the above example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 2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/</m:t>
                    </m:r>
                    <m:r>
                      <a:rPr lang="en-GB" altLang="en-US" sz="2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</m:t>
                    </m:r>
                    <m:r>
                      <a:rPr lang="fi-FI" altLang="en-US" sz="2200" i="1" dirty="0">
                        <a:latin typeface="Cambria Math" panose="02040503050406030204" pitchFamily="18" charset="0"/>
                      </a:rPr>
                      <m:t>/4)</m:t>
                    </m:r>
                    <m:r>
                      <a:rPr lang="en-GB" altLang="en-US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=8 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This is the </a:t>
                </a:r>
                <a:r>
                  <a:rPr lang="en-GB" alt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fundamental period </a:t>
                </a:r>
                <a:r>
                  <a:rPr lang="en-GB" alt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].</m:t>
                    </m:r>
                  </m:oMath>
                </a14:m>
                <a:endParaRPr lang="en-GB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80000"/>
                  </a:lnSpc>
                </a:pPr>
                <a:endParaRPr lang="en-GB" alt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B9BAD9-9248-6342-A196-55FDFD883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08" y="1091143"/>
                <a:ext cx="10862196" cy="6094489"/>
              </a:xfrm>
              <a:prstGeom prst="rect">
                <a:avLst/>
              </a:prstGeom>
              <a:blipFill>
                <a:blip r:embed="rId2"/>
                <a:stretch>
                  <a:fillRect l="-584" t="-62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2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Discrete Complex Exponential – Exercises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8D6C01-A278-B645-905E-BA9E36C43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4469" y="1892914"/>
                <a:ext cx="10742756" cy="4525963"/>
              </a:xfrm>
            </p:spPr>
            <p:txBody>
              <a:bodyPr/>
              <a:lstStyle/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GB" altLang="en-US" sz="2200" dirty="0"/>
                  <a:t>exponential  			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n-GB" altLang="en-US" sz="2200" i="1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altLang="en-US" sz="2200" baseline="30000" dirty="0"/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GB" altLang="en-US" sz="2200" dirty="0"/>
                  <a:t>complex exponential 		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altLang="en-US" sz="2200" i="1" dirty="0" err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altLang="en-US" sz="2200" i="1" baseline="30000" dirty="0" err="1">
                        <a:latin typeface="Cambria Math" panose="02040503050406030204" pitchFamily="18" charset="0"/>
                      </a:rPr>
                      <m:t>𝑗𝑤𝑡</m:t>
                    </m:r>
                    <m:r>
                      <a:rPr lang="en-GB" altLang="en-US" sz="2200" i="1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altLang="en-US" sz="2200" i="1" dirty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altLang="en-US" sz="2200" i="1" dirty="0" err="1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GB" altLang="en-US" sz="2200" i="1" dirty="0" err="1">
                        <a:latin typeface="Cambria Math" panose="02040503050406030204" pitchFamily="18" charset="0"/>
                      </a:rPr>
                      <m:t>𝑗𝑠𝑖𝑛</m:t>
                    </m:r>
                    <m:r>
                      <a:rPr lang="en-GB" alt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err="1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200" dirty="0"/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GB" altLang="en-US" sz="2200" dirty="0"/>
                  <a:t> damped complex exponential  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alt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en-US" sz="22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altLang="en-US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altLang="en-US" sz="2200" b="0" i="1" dirty="0" smtClean="0">
                                <a:latin typeface="Cambria Math" panose="02040503050406030204" pitchFamily="18" charset="0"/>
                              </a:rPr>
                              <m:t>𝑗𝑤</m:t>
                            </m:r>
                          </m:e>
                        </m:d>
                        <m: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sSup>
                      <m:sSupPr>
                        <m:ctrlP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  <m:t>𝑗𝑤𝑡</m:t>
                        </m:r>
                      </m:sup>
                    </m:sSup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altLang="en-US" sz="2200" b="0" i="1" dirty="0" smtClean="0">
                            <a:latin typeface="Cambria Math" panose="02040503050406030204" pitchFamily="18" charset="0"/>
                          </a:rPr>
                          <m:t>𝑎𝑡</m:t>
                        </m:r>
                      </m:sup>
                    </m:sSup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GB" altLang="en-US" sz="220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altLang="en-US" sz="2200" i="1" dirty="0" err="1" smtClean="0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GB" altLang="en-US" sz="2200" i="1" dirty="0" err="1" smtClean="0">
                        <a:latin typeface="Cambria Math" panose="02040503050406030204" pitchFamily="18" charset="0"/>
                      </a:rPr>
                      <m:t>𝑗𝑠𝑖𝑛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err="1" smtClean="0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2200" dirty="0"/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Find an expression 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200" dirty="0"/>
                  <a:t>for each of these 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GB" sz="2200" dirty="0"/>
                  <a:t>and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=−0.5  </m:t>
                    </m:r>
                  </m:oMath>
                </a14:m>
                <a:r>
                  <a:rPr lang="en-GB" sz="2200" dirty="0"/>
                  <a:t>and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= 100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/>
                  <a:t>and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200" i="1" baseline="-25000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=400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GB" sz="2200" dirty="0"/>
                  <a:t>.  Make a </a:t>
                </a:r>
                <a:r>
                  <a:rPr lang="en-GB" sz="2200" dirty="0" err="1"/>
                  <a:t>Matlab</a:t>
                </a:r>
                <a:r>
                  <a:rPr lang="en-GB" sz="2200" dirty="0"/>
                  <a:t> plot of these.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Compute the digital frequency and the fundamental period for the complex exponential.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8D6C01-A278-B645-905E-BA9E36C43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4469" y="1892914"/>
                <a:ext cx="10742756" cy="4525963"/>
              </a:xfrm>
              <a:blipFill>
                <a:blip r:embed="rId2"/>
                <a:stretch>
                  <a:fillRect l="-1537" t="-840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42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</p:spPr>
            <p:txBody>
              <a:bodyPr/>
              <a:lstStyle/>
              <a:p>
                <a:r>
                  <a:rPr lang="en-US" sz="4800" spc="0" dirty="0">
                    <a:solidFill>
                      <a:srgbClr val="0070C0"/>
                    </a:solidFill>
                  </a:rPr>
                  <a:t>Operations on Signal </a:t>
                </a:r>
                <a14:m>
                  <m:oMath xmlns:m="http://schemas.openxmlformats.org/officeDocument/2006/math"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800" spc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  <a:blipFill>
                <a:blip r:embed="rId2"/>
                <a:stretch>
                  <a:fillRect l="-3641" t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34F5F37-6B99-4C42-876D-DC000F2EA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92" y="1172293"/>
            <a:ext cx="9423477" cy="52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8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</p:spPr>
            <p:txBody>
              <a:bodyPr/>
              <a:lstStyle/>
              <a:p>
                <a:r>
                  <a:rPr lang="en-US" sz="4800" spc="0" dirty="0">
                    <a:solidFill>
                      <a:srgbClr val="0070C0"/>
                    </a:solidFill>
                  </a:rPr>
                  <a:t>Operations on Signal </a:t>
                </a:r>
                <a14:m>
                  <m:oMath xmlns:m="http://schemas.openxmlformats.org/officeDocument/2006/math"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800" spc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  <a:blipFill>
                <a:blip r:embed="rId2"/>
                <a:stretch>
                  <a:fillRect l="-3641" t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030755-7762-B549-8159-C761CFC55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135"/>
          <a:stretch/>
        </p:blipFill>
        <p:spPr>
          <a:xfrm>
            <a:off x="1418491" y="1042988"/>
            <a:ext cx="9679578" cy="5375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D11A04-B41D-8242-B9A2-7AC647952FDA}"/>
              </a:ext>
            </a:extLst>
          </p:cNvPr>
          <p:cNvSpPr/>
          <p:nvPr/>
        </p:nvSpPr>
        <p:spPr>
          <a:xfrm>
            <a:off x="8001734" y="958239"/>
            <a:ext cx="3170357" cy="164208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DE9C5-421A-154A-8306-B821377E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5" t="4591" b="72040"/>
          <a:stretch/>
        </p:blipFill>
        <p:spPr>
          <a:xfrm>
            <a:off x="8474599" y="1371600"/>
            <a:ext cx="3238822" cy="14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2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</p:spPr>
            <p:txBody>
              <a:bodyPr/>
              <a:lstStyle/>
              <a:p>
                <a:r>
                  <a:rPr lang="en-US" sz="4800" spc="0" dirty="0">
                    <a:solidFill>
                      <a:srgbClr val="0070C0"/>
                    </a:solidFill>
                  </a:rPr>
                  <a:t>Operations on Signal </a:t>
                </a:r>
                <a14:m>
                  <m:oMath xmlns:m="http://schemas.openxmlformats.org/officeDocument/2006/math"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spc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800" spc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D497BBD-86B5-D648-B19A-9DB3349E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3931" y="194085"/>
                <a:ext cx="9753600" cy="1794116"/>
              </a:xfrm>
              <a:blipFill>
                <a:blip r:embed="rId2"/>
                <a:stretch>
                  <a:fillRect l="-3641" t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C9ADD9-A65B-384E-9015-C7DCD7368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69" y="1091719"/>
            <a:ext cx="9535969" cy="5766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B5C935-0809-4F4B-AD23-289F30A78C23}"/>
              </a:ext>
            </a:extLst>
          </p:cNvPr>
          <p:cNvSpPr/>
          <p:nvPr/>
        </p:nvSpPr>
        <p:spPr>
          <a:xfrm>
            <a:off x="1311562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E2AB-9CA5-5742-89A1-60D03E239987}"/>
              </a:ext>
            </a:extLst>
          </p:cNvPr>
          <p:cNvSpPr/>
          <p:nvPr/>
        </p:nvSpPr>
        <p:spPr>
          <a:xfrm>
            <a:off x="9132170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69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Energy and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5C935-0809-4F4B-AD23-289F30A78C23}"/>
              </a:ext>
            </a:extLst>
          </p:cNvPr>
          <p:cNvSpPr/>
          <p:nvPr/>
        </p:nvSpPr>
        <p:spPr>
          <a:xfrm>
            <a:off x="1311562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E2AB-9CA5-5742-89A1-60D03E239987}"/>
              </a:ext>
            </a:extLst>
          </p:cNvPr>
          <p:cNvSpPr/>
          <p:nvPr/>
        </p:nvSpPr>
        <p:spPr>
          <a:xfrm>
            <a:off x="9132170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CAC85-DDCC-4745-964D-3B6DCFCF7B67}"/>
              </a:ext>
            </a:extLst>
          </p:cNvPr>
          <p:cNvSpPr txBox="1"/>
          <p:nvPr/>
        </p:nvSpPr>
        <p:spPr>
          <a:xfrm>
            <a:off x="1093931" y="1314450"/>
            <a:ext cx="1100814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Energy and Power of a discrete signal are important measures of this type of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 </a:t>
            </a:r>
            <a:r>
              <a:rPr lang="en-US" sz="2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aperiodic</a:t>
            </a:r>
            <a:r>
              <a:rPr lang="en-US" sz="2200" dirty="0"/>
              <a:t> signals it is possible to define the </a:t>
            </a:r>
            <a:r>
              <a:rPr lang="en-US" sz="2200" dirty="0">
                <a:solidFill>
                  <a:srgbClr val="FF0000"/>
                </a:solidFill>
              </a:rPr>
              <a:t>energy 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of a discrete signal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Instead, for </a:t>
            </a:r>
            <a:r>
              <a:rPr lang="en-US" sz="22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periodic signals</a:t>
            </a:r>
            <a:r>
              <a:rPr lang="en-US" sz="2200" dirty="0">
                <a:solidFill>
                  <a:srgbClr val="000000"/>
                </a:solidFill>
              </a:rPr>
              <a:t>, the energy is infinite, so we need to compute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 its </a:t>
            </a:r>
            <a:r>
              <a:rPr lang="en-US" sz="2200" dirty="0">
                <a:solidFill>
                  <a:srgbClr val="FF0000"/>
                </a:solidFill>
              </a:rPr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u="sng" dirty="0">
                <a:solidFill>
                  <a:schemeClr val="bg1">
                    <a:lumMod val="10000"/>
                  </a:schemeClr>
                </a:solidFill>
              </a:rPr>
              <a:t>the power is the average energy in one period.</a:t>
            </a:r>
          </a:p>
          <a:p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924D3-E899-2942-8EC7-1399CFA6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09" y="2687160"/>
            <a:ext cx="3221182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959C4-EE0A-5A48-9385-025B23D2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529119"/>
            <a:ext cx="381000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Energy and Power -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5C935-0809-4F4B-AD23-289F30A78C23}"/>
              </a:ext>
            </a:extLst>
          </p:cNvPr>
          <p:cNvSpPr/>
          <p:nvPr/>
        </p:nvSpPr>
        <p:spPr>
          <a:xfrm>
            <a:off x="1311562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E2AB-9CA5-5742-89A1-60D03E239987}"/>
              </a:ext>
            </a:extLst>
          </p:cNvPr>
          <p:cNvSpPr/>
          <p:nvPr/>
        </p:nvSpPr>
        <p:spPr>
          <a:xfrm>
            <a:off x="9132170" y="6262891"/>
            <a:ext cx="1998806" cy="5391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9CAC85-DDCC-4745-964D-3B6DCFCF7B67}"/>
                  </a:ext>
                </a:extLst>
              </p:cNvPr>
              <p:cNvSpPr txBox="1"/>
              <p:nvPr/>
            </p:nvSpPr>
            <p:spPr>
              <a:xfrm>
                <a:off x="1093931" y="1314450"/>
                <a:ext cx="833927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 us consider the sequence (discrete signal)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[1 2 3 4]</m:t>
                    </m:r>
                  </m:oMath>
                </a14:m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r>
                  <a:rPr lang="en-US" sz="2200" dirty="0"/>
                  <a:t>It is aperiodic, so we can compute its energy: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9CAC85-DDCC-4745-964D-3B6DCFCF7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1314450"/>
                <a:ext cx="8339271" cy="1446550"/>
              </a:xfrm>
              <a:prstGeom prst="rect">
                <a:avLst/>
              </a:prstGeom>
              <a:blipFill>
                <a:blip r:embed="rId2"/>
                <a:stretch>
                  <a:fillRect l="-760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DA47AA0-40D4-224F-89FA-D0445F46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22" y="2703118"/>
            <a:ext cx="8081818" cy="1011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148B8-5993-D043-AC54-836BAA6F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25" y="5266476"/>
            <a:ext cx="9160030" cy="988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4F504F-F029-2440-84FC-1866124054F1}"/>
                  </a:ext>
                </a:extLst>
              </p:cNvPr>
              <p:cNvSpPr txBox="1"/>
              <p:nvPr/>
            </p:nvSpPr>
            <p:spPr>
              <a:xfrm>
                <a:off x="1065354" y="3996411"/>
                <a:ext cx="1122570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 us now consider the sequence (discrete signal)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[…1 2 3 4 1 2 3 4 1 2 3 4…]</m:t>
                    </m:r>
                  </m:oMath>
                </a14:m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r>
                  <a:rPr lang="en-US" sz="2200" dirty="0"/>
                  <a:t>It is periodic, so we must compute its power: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4F504F-F029-2440-84FC-18661240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54" y="3996411"/>
                <a:ext cx="11225702" cy="1446550"/>
              </a:xfrm>
              <a:prstGeom prst="rect">
                <a:avLst/>
              </a:prstGeom>
              <a:blipFill>
                <a:blip r:embed="rId5"/>
                <a:stretch>
                  <a:fillRect l="-792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4645924-6E2F-6F4F-934E-18559829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564" y="5252431"/>
            <a:ext cx="3107534" cy="988761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9673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CE275-7C5E-4F46-8E13-68B627569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E45B9EE-0A54-F647-8D46-B35C59F0E6B7}"/>
              </a:ext>
            </a:extLst>
          </p:cNvPr>
          <p:cNvSpPr txBox="1">
            <a:spLocks/>
          </p:cNvSpPr>
          <p:nvPr/>
        </p:nvSpPr>
        <p:spPr>
          <a:xfrm>
            <a:off x="1555705" y="104869"/>
            <a:ext cx="7772400" cy="857250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b="1" dirty="0"/>
          </a:p>
        </p:txBody>
      </p:sp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id="{BC332AA4-4F2D-A84F-918D-3EC327305B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447190"/>
              </p:ext>
            </p:extLst>
          </p:nvPr>
        </p:nvGraphicFramePr>
        <p:xfrm>
          <a:off x="2495601" y="2815868"/>
          <a:ext cx="6993055" cy="1909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7B41E237-7E01-C04C-BD31-00B6D837A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627" y="1134992"/>
            <a:ext cx="690489" cy="1042248"/>
          </a:xfrm>
          <a:prstGeom prst="rect">
            <a:avLst/>
          </a:prstGeom>
        </p:spPr>
      </p:pic>
      <p:pic>
        <p:nvPicPr>
          <p:cNvPr id="39" name="Picture 2" descr="Photo of Paul Kirkland">
            <a:extLst>
              <a:ext uri="{FF2B5EF4-FFF2-40B4-BE49-F238E27FC236}">
                <a16:creationId xmlns:a16="http://schemas.microsoft.com/office/drawing/2014/main" id="{27923F82-B76C-AD4D-9D2E-D102F366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876" y="1090272"/>
            <a:ext cx="700538" cy="10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D676B8-1948-1D41-96C0-64BCC60DF27A}"/>
              </a:ext>
            </a:extLst>
          </p:cNvPr>
          <p:cNvSpPr txBox="1"/>
          <p:nvPr/>
        </p:nvSpPr>
        <p:spPr>
          <a:xfrm>
            <a:off x="2741079" y="215601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 Clemente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7D14D1-3518-1647-B0FE-27983A441D8D}"/>
              </a:ext>
            </a:extLst>
          </p:cNvPr>
          <p:cNvSpPr txBox="1"/>
          <p:nvPr/>
        </p:nvSpPr>
        <p:spPr>
          <a:xfrm>
            <a:off x="3844754" y="2139681"/>
            <a:ext cx="134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4A89E0-C7E3-D44E-BC58-49B222FF620D}"/>
              </a:ext>
            </a:extLst>
          </p:cNvPr>
          <p:cNvSpPr txBox="1"/>
          <p:nvPr/>
        </p:nvSpPr>
        <p:spPr>
          <a:xfrm>
            <a:off x="6689102" y="2148851"/>
            <a:ext cx="142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 Di Caterina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F1ED0-1F37-B248-B0B9-DE38C9B11B63}"/>
              </a:ext>
            </a:extLst>
          </p:cNvPr>
          <p:cNvSpPr txBox="1"/>
          <p:nvPr/>
        </p:nvSpPr>
        <p:spPr>
          <a:xfrm>
            <a:off x="4120567" y="213164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Iloudis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75F582-B53D-F945-A798-B242FCB63A5D}"/>
              </a:ext>
            </a:extLst>
          </p:cNvPr>
          <p:cNvSpPr txBox="1"/>
          <p:nvPr/>
        </p:nvSpPr>
        <p:spPr>
          <a:xfrm>
            <a:off x="8103969" y="213894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Dr Kirkland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B46D7F-9B9E-5845-851B-DACEC758B73B}"/>
              </a:ext>
            </a:extLst>
          </p:cNvPr>
          <p:cNvSpPr/>
          <p:nvPr/>
        </p:nvSpPr>
        <p:spPr>
          <a:xfrm>
            <a:off x="5098506" y="4843560"/>
            <a:ext cx="1941783" cy="1185005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Machine Learning &amp; Neuromorphic Sensor Processing Lab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DC45DA-288A-094A-9743-D087E42C81D8}"/>
              </a:ext>
            </a:extLst>
          </p:cNvPr>
          <p:cNvSpPr/>
          <p:nvPr/>
        </p:nvSpPr>
        <p:spPr>
          <a:xfrm>
            <a:off x="7493390" y="4897976"/>
            <a:ext cx="1812444" cy="104406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Biosignal</a:t>
            </a: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 and Biomedical Signal Processing Lab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11C892-A0FF-7942-A3BD-6F79EA75E4E6}"/>
              </a:ext>
            </a:extLst>
          </p:cNvPr>
          <p:cNvSpPr/>
          <p:nvPr/>
        </p:nvSpPr>
        <p:spPr>
          <a:xfrm>
            <a:off x="2927648" y="4897976"/>
            <a:ext cx="1812444" cy="1044068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Sensor Signal Processing &amp; Security Lab</a:t>
            </a:r>
          </a:p>
        </p:txBody>
      </p:sp>
      <p:pic>
        <p:nvPicPr>
          <p:cNvPr id="49" name="Picture 2" descr="C:\Users\ixb09176.DS\Downloads\i-limb ultra3.jpg">
            <a:extLst>
              <a:ext uri="{FF2B5EF4-FFF2-40B4-BE49-F238E27FC236}">
                <a16:creationId xmlns:a16="http://schemas.microsoft.com/office/drawing/2014/main" id="{95D64D18-064B-8548-9157-20F2220B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59076">
            <a:off x="9544168" y="5598290"/>
            <a:ext cx="8715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D:\Documents and Settings\ylb09217\My Documents\My Pictures\Fatigue\Kahlen_Yawning1998-2009.jpg">
            <a:extLst>
              <a:ext uri="{FF2B5EF4-FFF2-40B4-BE49-F238E27FC236}">
                <a16:creationId xmlns:a16="http://schemas.microsoft.com/office/drawing/2014/main" id="{F7D1B6CC-1C19-324A-9062-44E0A959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555" y="4536253"/>
            <a:ext cx="8048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7156E906-5AE5-2E4C-A76E-2D7734DE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68" y="2456628"/>
            <a:ext cx="9937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9">
            <a:extLst>
              <a:ext uri="{FF2B5EF4-FFF2-40B4-BE49-F238E27FC236}">
                <a16:creationId xmlns:a16="http://schemas.microsoft.com/office/drawing/2014/main" id="{CAEC48FB-B8FA-B342-ACE7-A301BD09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342" y="3488504"/>
            <a:ext cx="9017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magine 15" descr="TerraPamirneu_4_500x500.jpg">
            <a:extLst>
              <a:ext uri="{FF2B5EF4-FFF2-40B4-BE49-F238E27FC236}">
                <a16:creationId xmlns:a16="http://schemas.microsoft.com/office/drawing/2014/main" id="{4EC46C28-9865-AF44-9112-B4AC5925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47" y="2714095"/>
            <a:ext cx="803954" cy="65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3EEBC1D3-6374-DD4E-AE6B-4F2B9C4A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46" y="3770506"/>
            <a:ext cx="909760" cy="59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5">
            <a:extLst>
              <a:ext uri="{FF2B5EF4-FFF2-40B4-BE49-F238E27FC236}">
                <a16:creationId xmlns:a16="http://schemas.microsoft.com/office/drawing/2014/main" id="{FF844DE1-31B1-5047-A15F-F2CAEA21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02" y="4492908"/>
            <a:ext cx="940345" cy="7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771E74-E6E6-CA4D-9648-51B9338EDAC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8" t="6582" r="18361" b="7864"/>
          <a:stretch/>
        </p:blipFill>
        <p:spPr>
          <a:xfrm>
            <a:off x="2934369" y="1215384"/>
            <a:ext cx="711136" cy="903513"/>
          </a:xfrm>
          <a:prstGeom prst="rect">
            <a:avLst/>
          </a:prstGeom>
          <a:effectLst/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93488-BC2D-704A-9C9C-7CA224E833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9417"/>
          <a:stretch/>
        </p:blipFill>
        <p:spPr>
          <a:xfrm>
            <a:off x="4239932" y="1215384"/>
            <a:ext cx="711136" cy="860855"/>
          </a:xfrm>
          <a:prstGeom prst="rect">
            <a:avLst/>
          </a:prstGeom>
          <a:effectLst/>
        </p:spPr>
      </p:pic>
      <p:sp>
        <p:nvSpPr>
          <p:cNvPr id="59" name="Title 2">
            <a:extLst>
              <a:ext uri="{FF2B5EF4-FFF2-40B4-BE49-F238E27FC236}">
                <a16:creationId xmlns:a16="http://schemas.microsoft.com/office/drawing/2014/main" id="{C508CB86-B13A-5E48-8D05-2252C093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DSP going on in </a:t>
            </a:r>
            <a:r>
              <a:rPr lang="en-US" sz="4800" spc="0" dirty="0" err="1">
                <a:solidFill>
                  <a:srgbClr val="0070C0"/>
                </a:solidFill>
              </a:rPr>
              <a:t>CeSIP</a:t>
            </a:r>
            <a:endParaRPr lang="en-US" sz="4800" spc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0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50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0" y="2825942"/>
            <a:ext cx="10947523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Properties and Visualization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Properties and visualization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82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Some Signal Properties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B1273D-D8A3-524A-9349-ABA1F4C5A265}"/>
                  </a:ext>
                </a:extLst>
              </p:cNvPr>
              <p:cNvSpPr/>
              <p:nvPr/>
            </p:nvSpPr>
            <p:spPr>
              <a:xfrm>
                <a:off x="1249680" y="985652"/>
                <a:ext cx="9089770" cy="496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</a:pPr>
                <a:endParaRPr lang="en-GB" altLang="en-US" dirty="0"/>
              </a:p>
              <a:p>
                <a:pPr marL="609600" indent="-609600">
                  <a:lnSpc>
                    <a:spcPct val="80000"/>
                  </a:lnSpc>
                </a:pPr>
                <a:endParaRPr lang="en-GB" altLang="en-US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FF0000"/>
                    </a:solidFill>
                  </a:rPr>
                  <a:t>Causal Signals </a:t>
                </a:r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FF0000"/>
                  </a:solidFill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GB" altLang="en-US" sz="2400" dirty="0"/>
                  <a:t>		zero prior 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altLang="en-US" sz="2400" dirty="0"/>
                  <a:t> </a:t>
                </a:r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FF0000"/>
                    </a:solidFill>
                  </a:rPr>
                  <a:t> Periodic Signals  </a:t>
                </a:r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GB" altLang="en-US" sz="2400" dirty="0">
                    <a:solidFill>
                      <a:srgbClr val="FF000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]  </m:t>
                    </m:r>
                  </m:oMath>
                </a14:m>
                <a:r>
                  <a:rPr lang="en-GB" altLang="en-US" sz="2400" dirty="0"/>
                  <a:t>for some integer N</a:t>
                </a:r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>
                  <a:lnSpc>
                    <a:spcPct val="80000"/>
                  </a:lnSpc>
                </a:pPr>
                <a:endParaRPr lang="en-GB" altLang="en-US" sz="2400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609600" indent="-6096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FF0000"/>
                    </a:solidFill>
                  </a:rPr>
                  <a:t>Random or Aperiodic Signals  </a:t>
                </a:r>
              </a:p>
              <a:p>
                <a:pPr>
                  <a:lnSpc>
                    <a:spcPct val="80000"/>
                  </a:lnSpc>
                </a:pPr>
                <a:endParaRPr lang="en-GB" alt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GB" altLang="en-US" sz="2400" dirty="0">
                    <a:solidFill>
                      <a:srgbClr val="FF0000"/>
                    </a:solidFill>
                  </a:rPr>
                  <a:t>		</a:t>
                </a:r>
                <a:r>
                  <a:rPr lang="en-GB" altLang="en-US" sz="2400" dirty="0"/>
                  <a:t>No integer N can be found: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alt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B1273D-D8A3-524A-9349-ABA1F4C5A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985652"/>
                <a:ext cx="9089770" cy="4967514"/>
              </a:xfrm>
              <a:prstGeom prst="rect">
                <a:avLst/>
              </a:prstGeom>
              <a:blipFill>
                <a:blip r:embed="rId2"/>
                <a:stretch>
                  <a:fillRect l="-97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18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Visualization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1273D-D8A3-524A-9349-ABA1F4C5A265}"/>
              </a:ext>
            </a:extLst>
          </p:cNvPr>
          <p:cNvSpPr/>
          <p:nvPr/>
        </p:nvSpPr>
        <p:spPr>
          <a:xfrm>
            <a:off x="1249680" y="985652"/>
            <a:ext cx="9089770" cy="467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</a:pPr>
            <a:endParaRPr lang="en-GB" altLang="en-US" dirty="0"/>
          </a:p>
          <a:p>
            <a:pPr marL="609600" indent="-609600">
              <a:lnSpc>
                <a:spcPct val="80000"/>
              </a:lnSpc>
            </a:pPr>
            <a:endParaRPr lang="en-GB" altLang="en-US" dirty="0"/>
          </a:p>
          <a:p>
            <a:pPr marL="609600" indent="-609600">
              <a:lnSpc>
                <a:spcPct val="80000"/>
              </a:lnSpc>
            </a:pPr>
            <a:r>
              <a:rPr lang="en-GB" altLang="en-US" sz="2400" dirty="0"/>
              <a:t> </a:t>
            </a:r>
          </a:p>
          <a:p>
            <a:pPr marL="609600" indent="-609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2400" b="1" dirty="0">
                <a:solidFill>
                  <a:srgbClr val="FF0000"/>
                </a:solidFill>
              </a:rPr>
              <a:t>Time Plot</a:t>
            </a:r>
            <a:r>
              <a:rPr lang="en-GB" altLang="en-US" sz="2400" dirty="0">
                <a:solidFill>
                  <a:srgbClr val="FF0000"/>
                </a:solidFill>
              </a:rPr>
              <a:t>:   </a:t>
            </a:r>
          </a:p>
          <a:p>
            <a:pPr marL="609600" indent="-609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 lvl="2">
              <a:lnSpc>
                <a:spcPct val="80000"/>
              </a:lnSpc>
            </a:pPr>
            <a:r>
              <a:rPr lang="en-GB" altLang="en-US" sz="2400" dirty="0"/>
              <a:t>		x[n] versus n</a:t>
            </a:r>
          </a:p>
          <a:p>
            <a:pPr lvl="2">
              <a:lnSpc>
                <a:spcPct val="80000"/>
              </a:lnSpc>
            </a:pPr>
            <a:endParaRPr lang="en-GB" altLang="en-US" sz="2400" dirty="0"/>
          </a:p>
          <a:p>
            <a:pPr marL="609600" indent="-609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2400" b="1" dirty="0">
                <a:solidFill>
                  <a:srgbClr val="FF0000"/>
                </a:solidFill>
              </a:rPr>
              <a:t>Frequency Plots</a:t>
            </a:r>
            <a:r>
              <a:rPr lang="en-GB" altLang="en-US" sz="2400" dirty="0">
                <a:solidFill>
                  <a:srgbClr val="FF0000"/>
                </a:solidFill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GB" altLang="en-US" sz="2400" dirty="0"/>
              <a:t>	</a:t>
            </a:r>
          </a:p>
          <a:p>
            <a:pPr marL="800065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2400" dirty="0"/>
              <a:t>	 one-sided Magnitude and Phase Spectra;  </a:t>
            </a:r>
          </a:p>
          <a:p>
            <a:pPr marL="800065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2400" dirty="0"/>
              <a:t>  two-sided Magnitude and Phase Spectra.</a:t>
            </a:r>
          </a:p>
          <a:p>
            <a:pPr marL="609600" indent="-6096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2400" b="1" dirty="0"/>
          </a:p>
          <a:p>
            <a:pPr marL="609600" indent="-6096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2400" b="1" dirty="0">
                <a:solidFill>
                  <a:srgbClr val="FF0000"/>
                </a:solidFill>
              </a:rPr>
              <a:t>Time-Frequency Plots</a:t>
            </a:r>
            <a:r>
              <a:rPr lang="en-GB" altLang="en-US" sz="2400" dirty="0">
                <a:solidFill>
                  <a:srgbClr val="FF0000"/>
                </a:solidFill>
              </a:rPr>
              <a:t>:  </a:t>
            </a:r>
          </a:p>
          <a:p>
            <a:pPr lvl="1">
              <a:lnSpc>
                <a:spcPct val="80000"/>
              </a:lnSpc>
            </a:pPr>
            <a:endParaRPr lang="en-GB" altLang="en-US" sz="2400" dirty="0"/>
          </a:p>
          <a:p>
            <a:pPr lvl="1">
              <a:lnSpc>
                <a:spcPct val="80000"/>
              </a:lnSpc>
            </a:pPr>
            <a:r>
              <a:rPr lang="en-GB" altLang="en-US" sz="2400" dirty="0"/>
              <a:t>		Magnitude Spectra versus time on the time-			frequency plane</a:t>
            </a:r>
          </a:p>
        </p:txBody>
      </p:sp>
    </p:spTree>
    <p:extLst>
      <p:ext uri="{BB962C8B-B14F-4D97-AF65-F5344CB8AC3E}">
        <p14:creationId xmlns:p14="http://schemas.microsoft.com/office/powerpoint/2010/main" val="30540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Visualization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1273D-D8A3-524A-9349-ABA1F4C5A265}"/>
              </a:ext>
            </a:extLst>
          </p:cNvPr>
          <p:cNvSpPr/>
          <p:nvPr/>
        </p:nvSpPr>
        <p:spPr>
          <a:xfrm>
            <a:off x="1158240" y="1148212"/>
            <a:ext cx="11033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</a:pPr>
            <a:endParaRPr lang="en-GB" altLang="en-US" dirty="0"/>
          </a:p>
          <a:p>
            <a:pPr marL="609600" indent="-609600">
              <a:lnSpc>
                <a:spcPct val="80000"/>
              </a:lnSpc>
            </a:pPr>
            <a:r>
              <a:rPr lang="en-GB" sz="2200" dirty="0"/>
              <a:t>Draw the Time Plot &amp; Frequency plots of a 125Hz Sine wave sampled at fs=1000Hz</a:t>
            </a:r>
            <a:endParaRPr lang="en-GB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7981-0308-2D47-BF26-1FE8C452D992}"/>
              </a:ext>
            </a:extLst>
          </p:cNvPr>
          <p:cNvSpPr txBox="1"/>
          <p:nvPr/>
        </p:nvSpPr>
        <p:spPr>
          <a:xfrm>
            <a:off x="1103183" y="1871189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One-sided Spectrum of x[n]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8DF2E1-37C4-8848-A446-4AC852451A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7995" y="2378723"/>
          <a:ext cx="7254249" cy="4435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3365280" imgH="2057400" progId="Equation.3">
                  <p:embed/>
                </p:oleObj>
              </mc:Choice>
              <mc:Fallback>
                <p:oleObj name="Equation" r:id="rId3" imgW="3365280" imgH="20574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48DF2E1-37C4-8848-A446-4AC852451A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7995" y="2378723"/>
                        <a:ext cx="7254249" cy="4435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96E2F-4859-1F46-A51C-93945178E8EA}"/>
              </a:ext>
            </a:extLst>
          </p:cNvPr>
          <p:cNvCxnSpPr>
            <a:cxnSpLocks/>
          </p:cNvCxnSpPr>
          <p:nvPr/>
        </p:nvCxnSpPr>
        <p:spPr>
          <a:xfrm flipH="1" flipV="1">
            <a:off x="5425440" y="4297680"/>
            <a:ext cx="3053699" cy="111351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2D1F45-36C3-3C40-A17F-0B2E3B26A649}"/>
              </a:ext>
            </a:extLst>
          </p:cNvPr>
          <p:cNvCxnSpPr>
            <a:cxnSpLocks/>
          </p:cNvCxnSpPr>
          <p:nvPr/>
        </p:nvCxnSpPr>
        <p:spPr>
          <a:xfrm flipH="1" flipV="1">
            <a:off x="6906903" y="4430055"/>
            <a:ext cx="1698478" cy="1832959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9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Visualization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123B67-8520-7F46-A93D-9B4D8290C367}"/>
              </a:ext>
            </a:extLst>
          </p:cNvPr>
          <p:cNvSpPr/>
          <p:nvPr/>
        </p:nvSpPr>
        <p:spPr>
          <a:xfrm>
            <a:off x="1852550" y="4986811"/>
            <a:ext cx="3776353" cy="35626"/>
          </a:xfrm>
          <a:custGeom>
            <a:avLst/>
            <a:gdLst>
              <a:gd name="connsiteX0" fmla="*/ 0 w 3776353"/>
              <a:gd name="connsiteY0" fmla="*/ 0 h 35626"/>
              <a:gd name="connsiteX1" fmla="*/ 2850078 w 3776353"/>
              <a:gd name="connsiteY1" fmla="*/ 0 h 35626"/>
              <a:gd name="connsiteX2" fmla="*/ 3526972 w 3776353"/>
              <a:gd name="connsiteY2" fmla="*/ 11875 h 35626"/>
              <a:gd name="connsiteX3" fmla="*/ 3776353 w 3776353"/>
              <a:gd name="connsiteY3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353" h="35626">
                <a:moveTo>
                  <a:pt x="0" y="0"/>
                </a:moveTo>
                <a:lnTo>
                  <a:pt x="2850078" y="0"/>
                </a:lnTo>
                <a:cubicBezTo>
                  <a:pt x="3437907" y="1979"/>
                  <a:pt x="3372593" y="5937"/>
                  <a:pt x="3526972" y="11875"/>
                </a:cubicBezTo>
                <a:cubicBezTo>
                  <a:pt x="3681351" y="17813"/>
                  <a:pt x="3728852" y="26719"/>
                  <a:pt x="3776353" y="35626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1273D-D8A3-524A-9349-ABA1F4C5A265}"/>
              </a:ext>
            </a:extLst>
          </p:cNvPr>
          <p:cNvSpPr/>
          <p:nvPr/>
        </p:nvSpPr>
        <p:spPr>
          <a:xfrm>
            <a:off x="1158240" y="1148212"/>
            <a:ext cx="11033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</a:pPr>
            <a:endParaRPr lang="en-GB" altLang="en-US" dirty="0"/>
          </a:p>
          <a:p>
            <a:pPr marL="609600" indent="-609600">
              <a:lnSpc>
                <a:spcPct val="80000"/>
              </a:lnSpc>
            </a:pPr>
            <a:r>
              <a:rPr lang="en-GB" sz="2200" dirty="0">
                <a:solidFill>
                  <a:schemeClr val="bg1">
                    <a:lumMod val="10000"/>
                  </a:schemeClr>
                </a:solidFill>
              </a:rPr>
              <a:t>Draw the Time Plot &amp; Frequency plots of a 125Hz Sine wave sampled at fs=1000Hz</a:t>
            </a: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F19C3-FF9F-5F40-B5AF-38471E5831D7}"/>
              </a:ext>
            </a:extLst>
          </p:cNvPr>
          <p:cNvSpPr txBox="1"/>
          <p:nvPr/>
        </p:nvSpPr>
        <p:spPr>
          <a:xfrm>
            <a:off x="1103183" y="190105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Two-sided Spectrum of x[n]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41350A6-FCE8-494A-90CB-CEA2C1678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9907" y="2305058"/>
          <a:ext cx="7480186" cy="3477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3771720" imgH="1752480" progId="Equation.3">
                  <p:embed/>
                </p:oleObj>
              </mc:Choice>
              <mc:Fallback>
                <p:oleObj name="Equation" r:id="rId3" imgW="3771720" imgH="1752480" progId="Equation.3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141350A6-FCE8-494A-90CB-CEA2C16784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9907" y="2305058"/>
                        <a:ext cx="7480186" cy="3477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5C7D8C-352D-E841-8915-1C08476918CC}"/>
              </a:ext>
            </a:extLst>
          </p:cNvPr>
          <p:cNvSpPr txBox="1"/>
          <p:nvPr/>
        </p:nvSpPr>
        <p:spPr>
          <a:xfrm>
            <a:off x="1236796" y="3125817"/>
            <a:ext cx="693357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Using Euler to convert to two-sided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11AC65-DF37-A84C-B2AA-282A0AB90A88}"/>
                  </a:ext>
                </a:extLst>
              </p:cNvPr>
              <p:cNvSpPr txBox="1"/>
              <p:nvPr/>
            </p:nvSpPr>
            <p:spPr>
              <a:xfrm>
                <a:off x="966860" y="5380602"/>
                <a:ext cx="10662449" cy="135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dirty="0"/>
                  <a:t>Therefore two-sided </a:t>
                </a:r>
                <a:r>
                  <a:rPr lang="en-GB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Magnitude</a:t>
                </a:r>
                <a:r>
                  <a:rPr lang="en-GB" sz="22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GB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Spectrum</a:t>
                </a:r>
                <a:r>
                  <a:rPr lang="en-GB" sz="2200" dirty="0"/>
                  <a:t>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]  </m:t>
                    </m:r>
                  </m:oMath>
                </a14:m>
                <a:r>
                  <a:rPr lang="en-GB" sz="2200" dirty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200" dirty="0"/>
                  <a:t> at ±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200" i="1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GB" sz="2200" dirty="0"/>
                  <a:t> </a:t>
                </a:r>
              </a:p>
              <a:p>
                <a:endParaRPr lang="en-GB" sz="2200" dirty="0"/>
              </a:p>
              <a:p>
                <a:r>
                  <a:rPr lang="en-GB" sz="2200" dirty="0"/>
                  <a:t>The two-sided </a:t>
                </a:r>
                <a:r>
                  <a:rPr lang="en-GB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Phase Spectrum </a:t>
                </a:r>
                <a:r>
                  <a:rPr lang="en-GB" sz="2200" dirty="0"/>
                  <a:t>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200" dirty="0"/>
                  <a:t> is 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2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200" dirty="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i="1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200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2200" dirty="0"/>
                  <a:t>at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2200" i="1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11AC65-DF37-A84C-B2AA-282A0AB9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60" y="5380602"/>
                <a:ext cx="10662449" cy="1358064"/>
              </a:xfrm>
              <a:prstGeom prst="rect">
                <a:avLst/>
              </a:prstGeom>
              <a:blipFill>
                <a:blip r:embed="rId5"/>
                <a:stretch>
                  <a:fillRect l="-71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E13300-D280-8B43-A1AC-83A91BC45E59}"/>
              </a:ext>
            </a:extLst>
          </p:cNvPr>
          <p:cNvCxnSpPr>
            <a:cxnSpLocks/>
          </p:cNvCxnSpPr>
          <p:nvPr/>
        </p:nvCxnSpPr>
        <p:spPr>
          <a:xfrm flipH="1" flipV="1">
            <a:off x="7027102" y="5210828"/>
            <a:ext cx="638827" cy="33820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577EA8-CA22-1342-AD48-BAFBF61D64EA}"/>
              </a:ext>
            </a:extLst>
          </p:cNvPr>
          <p:cNvCxnSpPr>
            <a:cxnSpLocks/>
          </p:cNvCxnSpPr>
          <p:nvPr/>
        </p:nvCxnSpPr>
        <p:spPr>
          <a:xfrm flipV="1">
            <a:off x="7803715" y="5210828"/>
            <a:ext cx="638827" cy="33820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A867B4-C0F6-C447-BE6B-364533E97A4E}"/>
              </a:ext>
            </a:extLst>
          </p:cNvPr>
          <p:cNvCxnSpPr>
            <a:cxnSpLocks/>
          </p:cNvCxnSpPr>
          <p:nvPr/>
        </p:nvCxnSpPr>
        <p:spPr>
          <a:xfrm flipH="1" flipV="1">
            <a:off x="7903500" y="5043185"/>
            <a:ext cx="439256" cy="49725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98EB82-A8ED-CE45-AE49-4D0BE8712021}"/>
              </a:ext>
            </a:extLst>
          </p:cNvPr>
          <p:cNvCxnSpPr>
            <a:cxnSpLocks/>
          </p:cNvCxnSpPr>
          <p:nvPr/>
        </p:nvCxnSpPr>
        <p:spPr>
          <a:xfrm flipV="1">
            <a:off x="8442541" y="4986811"/>
            <a:ext cx="958032" cy="562219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CCF6EB-CBD4-D447-AAF3-57179EE86931}"/>
              </a:ext>
            </a:extLst>
          </p:cNvPr>
          <p:cNvCxnSpPr>
            <a:cxnSpLocks/>
          </p:cNvCxnSpPr>
          <p:nvPr/>
        </p:nvCxnSpPr>
        <p:spPr>
          <a:xfrm flipV="1">
            <a:off x="6674598" y="4849944"/>
            <a:ext cx="752347" cy="147570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40E3BD-863D-3741-839E-10CF7340BE81}"/>
              </a:ext>
            </a:extLst>
          </p:cNvPr>
          <p:cNvCxnSpPr>
            <a:cxnSpLocks/>
          </p:cNvCxnSpPr>
          <p:nvPr/>
        </p:nvCxnSpPr>
        <p:spPr>
          <a:xfrm flipV="1">
            <a:off x="8041979" y="4861286"/>
            <a:ext cx="846997" cy="146435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Visualization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C7B79A-569D-B347-834C-7EF5B1D6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2" y="1071083"/>
            <a:ext cx="11088817" cy="59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3" y="174025"/>
            <a:ext cx="10853417" cy="1794116"/>
          </a:xfrm>
        </p:spPr>
        <p:txBody>
          <a:bodyPr/>
          <a:lstStyle/>
          <a:p>
            <a:r>
              <a:rPr lang="en-US" sz="4800" spc="0" dirty="0" err="1">
                <a:solidFill>
                  <a:srgbClr val="0070C0"/>
                </a:solidFill>
              </a:rPr>
              <a:t>Matlab</a:t>
            </a:r>
            <a:r>
              <a:rPr lang="en-US" sz="4800" spc="0" dirty="0">
                <a:solidFill>
                  <a:srgbClr val="0070C0"/>
                </a:solidFill>
              </a:rPr>
              <a:t>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E84C2-E17C-9E47-AE46-AAA008DD251D}"/>
              </a:ext>
            </a:extLst>
          </p:cNvPr>
          <p:cNvSpPr/>
          <p:nvPr/>
        </p:nvSpPr>
        <p:spPr>
          <a:xfrm>
            <a:off x="1190865" y="950116"/>
            <a:ext cx="855438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E00FF"/>
                </a:solidFill>
                <a:latin typeface="Helvetica" pitchFamily="2" charset="0"/>
              </a:rPr>
              <a:t>function</a:t>
            </a:r>
            <a:r>
              <a:rPr lang="en-GB" sz="1400" dirty="0">
                <a:latin typeface="Helvetica" pitchFamily="2" charset="0"/>
              </a:rPr>
              <a:t> </a:t>
            </a:r>
            <a:r>
              <a:rPr lang="en-GB" sz="1400" dirty="0" err="1">
                <a:latin typeface="Helvetica" pitchFamily="2" charset="0"/>
              </a:rPr>
              <a:t>plot_spectra</a:t>
            </a:r>
            <a:r>
              <a:rPr lang="en-GB" sz="1400" dirty="0">
                <a:latin typeface="Helvetica" pitchFamily="2" charset="0"/>
              </a:rPr>
              <a:t>(</a:t>
            </a:r>
            <a:r>
              <a:rPr lang="en-GB" sz="1400" dirty="0" err="1">
                <a:latin typeface="Helvetica" pitchFamily="2" charset="0"/>
              </a:rPr>
              <a:t>nsamp,f,fs</a:t>
            </a:r>
            <a:r>
              <a:rPr lang="en-GB" sz="1400" dirty="0">
                <a:latin typeface="Helvetica" pitchFamily="2" charset="0"/>
              </a:rPr>
              <a:t>)</a:t>
            </a:r>
          </a:p>
          <a:p>
            <a:r>
              <a:rPr lang="en-GB" sz="1400" dirty="0">
                <a:latin typeface="Helvetica" pitchFamily="2" charset="0"/>
              </a:rPr>
              <a:t>close 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all</a:t>
            </a:r>
            <a:endParaRPr lang="en-GB" sz="1400" dirty="0">
              <a:latin typeface="Helvetica" pitchFamily="2" charset="0"/>
            </a:endParaRPr>
          </a:p>
          <a:p>
            <a:r>
              <a:rPr lang="en-GB" sz="1400" dirty="0">
                <a:solidFill>
                  <a:srgbClr val="0E00FF"/>
                </a:solidFill>
                <a:latin typeface="Helvetica" pitchFamily="2" charset="0"/>
              </a:rPr>
              <a:t>if</a:t>
            </a:r>
            <a:r>
              <a:rPr lang="en-GB" sz="1400" dirty="0">
                <a:latin typeface="Helvetica" pitchFamily="2" charset="0"/>
              </a:rPr>
              <a:t> </a:t>
            </a:r>
            <a:r>
              <a:rPr lang="en-GB" sz="1400" dirty="0" err="1">
                <a:latin typeface="Helvetica" pitchFamily="2" charset="0"/>
              </a:rPr>
              <a:t>nargin</a:t>
            </a:r>
            <a:r>
              <a:rPr lang="en-GB" sz="1400" dirty="0">
                <a:latin typeface="Helvetica" pitchFamily="2" charset="0"/>
              </a:rPr>
              <a:t> == 0</a:t>
            </a:r>
          </a:p>
          <a:p>
            <a:r>
              <a:rPr lang="en-GB" sz="1400" dirty="0">
                <a:latin typeface="Helvetica" pitchFamily="2" charset="0"/>
              </a:rPr>
              <a:t>    </a:t>
            </a:r>
            <a:r>
              <a:rPr lang="en-GB" sz="1400" dirty="0" err="1">
                <a:latin typeface="Helvetica" pitchFamily="2" charset="0"/>
              </a:rPr>
              <a:t>nsamp</a:t>
            </a:r>
            <a:r>
              <a:rPr lang="en-GB" sz="1400" dirty="0">
                <a:latin typeface="Helvetica" pitchFamily="2" charset="0"/>
              </a:rPr>
              <a:t>=1000; f=125; fs=1e3;</a:t>
            </a:r>
          </a:p>
          <a:p>
            <a:r>
              <a:rPr lang="en-GB" sz="1400" dirty="0">
                <a:solidFill>
                  <a:srgbClr val="0E00FF"/>
                </a:solidFill>
                <a:latin typeface="Helvetica" pitchFamily="2" charset="0"/>
              </a:rPr>
              <a:t>end</a:t>
            </a:r>
          </a:p>
          <a:p>
            <a:r>
              <a:rPr lang="en-GB" sz="1400" dirty="0">
                <a:latin typeface="Helvetica" pitchFamily="2" charset="0"/>
              </a:rPr>
              <a:t>figure ; n=[0:1:nsamp-1] ; t=n/fs;</a:t>
            </a:r>
          </a:p>
          <a:p>
            <a:r>
              <a:rPr lang="en-GB" sz="1400" dirty="0" err="1">
                <a:latin typeface="Helvetica" pitchFamily="2" charset="0"/>
              </a:rPr>
              <a:t>faxis</a:t>
            </a:r>
            <a:r>
              <a:rPr lang="en-GB" sz="1400" dirty="0">
                <a:latin typeface="Helvetica" pitchFamily="2" charset="0"/>
              </a:rPr>
              <a:t>=[(-nsamp+1)/2:1:nsamp/2]; </a:t>
            </a:r>
            <a:r>
              <a:rPr lang="en-GB" sz="1400" dirty="0" err="1">
                <a:latin typeface="Helvetica" pitchFamily="2" charset="0"/>
              </a:rPr>
              <a:t>faxis_onesided</a:t>
            </a:r>
            <a:r>
              <a:rPr lang="en-GB" sz="1400" dirty="0">
                <a:latin typeface="Helvetica" pitchFamily="2" charset="0"/>
              </a:rPr>
              <a:t>=[0:1:(nsamp-1)/2];</a:t>
            </a:r>
          </a:p>
          <a:p>
            <a:r>
              <a:rPr lang="en-GB" sz="1400" dirty="0" err="1">
                <a:latin typeface="Helvetica" pitchFamily="2" charset="0"/>
              </a:rPr>
              <a:t>faxis</a:t>
            </a:r>
            <a:r>
              <a:rPr lang="en-GB" sz="1400" dirty="0">
                <a:latin typeface="Helvetica" pitchFamily="2" charset="0"/>
              </a:rPr>
              <a:t>=</a:t>
            </a:r>
            <a:r>
              <a:rPr lang="en-GB" sz="1400" dirty="0" err="1">
                <a:latin typeface="Helvetica" pitchFamily="2" charset="0"/>
              </a:rPr>
              <a:t>faxis</a:t>
            </a:r>
            <a:r>
              <a:rPr lang="en-GB" sz="1400" dirty="0">
                <a:latin typeface="Helvetica" pitchFamily="2" charset="0"/>
              </a:rPr>
              <a:t>*fs/</a:t>
            </a:r>
            <a:r>
              <a:rPr lang="en-GB" sz="1400" dirty="0" err="1">
                <a:latin typeface="Helvetica" pitchFamily="2" charset="0"/>
              </a:rPr>
              <a:t>nsamp</a:t>
            </a:r>
            <a:r>
              <a:rPr lang="en-GB" sz="1400" dirty="0">
                <a:latin typeface="Helvetica" pitchFamily="2" charset="0"/>
              </a:rPr>
              <a:t>; </a:t>
            </a:r>
            <a:r>
              <a:rPr lang="en-GB" sz="1400" dirty="0" err="1">
                <a:latin typeface="Helvetica" pitchFamily="2" charset="0"/>
              </a:rPr>
              <a:t>faxis_onesided</a:t>
            </a:r>
            <a:r>
              <a:rPr lang="en-GB" sz="1400" dirty="0">
                <a:latin typeface="Helvetica" pitchFamily="2" charset="0"/>
              </a:rPr>
              <a:t>=</a:t>
            </a:r>
            <a:r>
              <a:rPr lang="en-GB" sz="1400" dirty="0" err="1">
                <a:latin typeface="Helvetica" pitchFamily="2" charset="0"/>
              </a:rPr>
              <a:t>faxis_onesided</a:t>
            </a:r>
            <a:r>
              <a:rPr lang="en-GB" sz="1400" dirty="0">
                <a:latin typeface="Helvetica" pitchFamily="2" charset="0"/>
              </a:rPr>
              <a:t>*fs/</a:t>
            </a:r>
            <a:r>
              <a:rPr lang="en-GB" sz="1400" dirty="0" err="1">
                <a:latin typeface="Helvetica" pitchFamily="2" charset="0"/>
              </a:rPr>
              <a:t>nsamp</a:t>
            </a:r>
            <a:r>
              <a:rPr lang="en-GB" sz="1400" dirty="0">
                <a:latin typeface="Helvetica" pitchFamily="2" charset="0"/>
              </a:rPr>
              <a:t>;</a:t>
            </a:r>
          </a:p>
          <a:p>
            <a:r>
              <a:rPr lang="en-GB" sz="1400" dirty="0">
                <a:latin typeface="Helvetica" pitchFamily="2" charset="0"/>
              </a:rPr>
              <a:t>x=sin(2*pi*f*t);</a:t>
            </a:r>
          </a:p>
          <a:p>
            <a:r>
              <a:rPr lang="en-GB" sz="1400" dirty="0">
                <a:latin typeface="Helvetica" pitchFamily="2" charset="0"/>
              </a:rPr>
              <a:t>subplot(4,1,1); stem(n(1:50),x(1:50))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xlabel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'time axis    n'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); </a:t>
            </a:r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ylabel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'amplitude'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title(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'time plot of 125 Hz sinusoidal signal sampled at 1kHz'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);grid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latin typeface="Helvetica" pitchFamily="2" charset="0"/>
              </a:rPr>
              <a:t>subplot(4,1,2); ft=</a:t>
            </a:r>
            <a:r>
              <a:rPr lang="en-GB" sz="1400" dirty="0" err="1">
                <a:latin typeface="Helvetica" pitchFamily="2" charset="0"/>
              </a:rPr>
              <a:t>fft</a:t>
            </a:r>
            <a:r>
              <a:rPr lang="en-GB" sz="1400" dirty="0">
                <a:latin typeface="Helvetica" pitchFamily="2" charset="0"/>
              </a:rPr>
              <a:t>(x)/</a:t>
            </a:r>
            <a:r>
              <a:rPr lang="en-GB" sz="1400" dirty="0" err="1">
                <a:latin typeface="Helvetica" pitchFamily="2" charset="0"/>
              </a:rPr>
              <a:t>nsamp</a:t>
            </a:r>
            <a:r>
              <a:rPr lang="en-GB" sz="1400" dirty="0">
                <a:latin typeface="Helvetica" pitchFamily="2" charset="0"/>
              </a:rPr>
              <a:t>; ft2=</a:t>
            </a:r>
            <a:r>
              <a:rPr lang="en-GB" sz="1400" dirty="0" err="1">
                <a:latin typeface="Helvetica" pitchFamily="2" charset="0"/>
              </a:rPr>
              <a:t>fftshift</a:t>
            </a:r>
            <a:r>
              <a:rPr lang="en-GB" sz="1400" dirty="0">
                <a:latin typeface="Helvetica" pitchFamily="2" charset="0"/>
              </a:rPr>
              <a:t>(ft);ft1=ft(1:nsamp/2)</a:t>
            </a:r>
          </a:p>
          <a:p>
            <a:r>
              <a:rPr lang="en-GB" sz="1400" dirty="0">
                <a:latin typeface="Helvetica" pitchFamily="2" charset="0"/>
              </a:rPr>
              <a:t>plot(</a:t>
            </a:r>
            <a:r>
              <a:rPr lang="en-GB" sz="1400" dirty="0" err="1">
                <a:latin typeface="Helvetica" pitchFamily="2" charset="0"/>
              </a:rPr>
              <a:t>faxis,abs</a:t>
            </a:r>
            <a:r>
              <a:rPr lang="en-GB" sz="1400" dirty="0">
                <a:latin typeface="Helvetica" pitchFamily="2" charset="0"/>
              </a:rPr>
              <a:t>(ft2)); grid</a:t>
            </a:r>
          </a:p>
          <a:p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title(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'2-sided magnitude spectrum of x[n]'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xlabel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'frequency axis in Hz'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); </a:t>
            </a:r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ylabel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'magnitude'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latin typeface="Helvetica" pitchFamily="2" charset="0"/>
              </a:rPr>
              <a:t>subplot(4,1,3)</a:t>
            </a:r>
          </a:p>
          <a:p>
            <a:r>
              <a:rPr lang="en-GB" sz="1400" dirty="0">
                <a:latin typeface="Helvetica" pitchFamily="2" charset="0"/>
              </a:rPr>
              <a:t>ang_ft2=angle(ft2);</a:t>
            </a:r>
          </a:p>
          <a:p>
            <a:r>
              <a:rPr lang="en-GB" sz="1400" dirty="0">
                <a:latin typeface="Helvetica" pitchFamily="2" charset="0"/>
              </a:rPr>
              <a:t>ang_ft2(abs(ft2) &lt; 0.01) = 0; </a:t>
            </a:r>
            <a:r>
              <a:rPr lang="en-GB" sz="1400" dirty="0">
                <a:solidFill>
                  <a:srgbClr val="028009"/>
                </a:solidFill>
                <a:latin typeface="Helvetica" pitchFamily="2" charset="0"/>
              </a:rPr>
              <a:t>% used to avoid random phases </a:t>
            </a:r>
            <a:endParaRPr lang="en-GB" sz="1400" dirty="0">
              <a:latin typeface="Helvetica" pitchFamily="2" charset="0"/>
            </a:endParaRPr>
          </a:p>
          <a:p>
            <a:r>
              <a:rPr lang="en-GB" sz="1400" dirty="0">
                <a:latin typeface="Helvetica" pitchFamily="2" charset="0"/>
              </a:rPr>
              <a:t>plot(faxis,ang_ft2)</a:t>
            </a:r>
          </a:p>
          <a:p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title(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'2-sided-phase spectrum of x[n]'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xlabel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'frequency axis in Hz'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); </a:t>
            </a:r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ylabel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'phase in radians'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); grid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latin typeface="Helvetica" pitchFamily="2" charset="0"/>
              </a:rPr>
              <a:t>subplot(4,1,4)</a:t>
            </a:r>
          </a:p>
          <a:p>
            <a:r>
              <a:rPr lang="en-GB" sz="1400" dirty="0">
                <a:latin typeface="Helvetica" pitchFamily="2" charset="0"/>
              </a:rPr>
              <a:t>plot(faxis_onesided,2*abs(ft1)),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ylabel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'magnitude'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 </a:t>
            </a:r>
            <a:endParaRPr lang="en-GB" sz="1400" dirty="0">
              <a:latin typeface="Helvetica" pitchFamily="2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Helvetica" pitchFamily="2" charset="0"/>
              </a:rPr>
              <a:t>xlabel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 Freq axis f in Hz'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title(</a:t>
            </a:r>
            <a:r>
              <a:rPr lang="en-GB" sz="1400" dirty="0">
                <a:solidFill>
                  <a:srgbClr val="AA04F9"/>
                </a:solidFill>
                <a:latin typeface="Helvetica" pitchFamily="2" charset="0"/>
              </a:rPr>
              <a:t>'one sided magnitude spectrum'</a:t>
            </a:r>
            <a:r>
              <a:rPr lang="en-GB" sz="14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en-GB" sz="1400" dirty="0">
              <a:solidFill>
                <a:srgbClr val="AA04F9"/>
              </a:solidFill>
              <a:latin typeface="Helvetica" pitchFamily="2" charset="0"/>
            </a:endParaRPr>
          </a:p>
          <a:p>
            <a:r>
              <a:rPr lang="en-GB" sz="1400" dirty="0">
                <a:latin typeface="Helvetica" pitchFamily="2" charset="0"/>
              </a:rPr>
              <a:t>grid</a:t>
            </a:r>
          </a:p>
          <a:p>
            <a:br>
              <a:rPr lang="en-GB" sz="1200" dirty="0">
                <a:latin typeface="Helvetica" pitchFamily="2" charset="0"/>
              </a:rPr>
            </a:br>
            <a:endParaRPr lang="en-GB" sz="1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03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57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46" y="1360365"/>
            <a:ext cx="5717706" cy="41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Wha</a:t>
            </a:r>
            <a:r>
              <a:rPr lang="en-US" sz="4800" dirty="0">
                <a:solidFill>
                  <a:srgbClr val="0070C0"/>
                </a:solidFill>
              </a:rPr>
              <a:t>t is DSP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80D84B-F73C-5B46-88E4-961C21B98EE9}"/>
              </a:ext>
            </a:extLst>
          </p:cNvPr>
          <p:cNvSpPr txBox="1">
            <a:spLocks noChangeArrowheads="1"/>
          </p:cNvSpPr>
          <p:nvPr/>
        </p:nvSpPr>
        <p:spPr>
          <a:xfrm>
            <a:off x="1365812" y="1341439"/>
            <a:ext cx="8844987" cy="49244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DSP is an </a:t>
            </a:r>
            <a:r>
              <a:rPr lang="en-GB" altLang="en-US" sz="2400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enabling</a:t>
            </a:r>
            <a:r>
              <a:rPr lang="en-GB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 DSP solutions work hand-in-hand with technological developments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DSP </a:t>
            </a:r>
            <a:r>
              <a:rPr lang="en-GB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are integrally aligned to DSP </a:t>
            </a:r>
            <a:r>
              <a:rPr lang="en-GB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architectures </a:t>
            </a: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(technologies)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Proper DSP designs allow us to produce smaller, cheaper, smarter, and more flexible </a:t>
            </a:r>
            <a:r>
              <a:rPr lang="en-GB" altLang="en-US" sz="2400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</a:t>
            </a:r>
            <a:r>
              <a:rPr lang="en-GB" altLang="en-US" sz="2400" dirty="0">
                <a:solidFill>
                  <a:schemeClr val="accent3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solutions for a diverse range of applications</a:t>
            </a:r>
          </a:p>
        </p:txBody>
      </p:sp>
      <p:pic>
        <p:nvPicPr>
          <p:cNvPr id="7" name="Picture 2" descr="telecomms-(2) - ICEE">
            <a:extLst>
              <a:ext uri="{FF2B5EF4-FFF2-40B4-BE49-F238E27FC236}">
                <a16:creationId xmlns:a16="http://schemas.microsoft.com/office/drawing/2014/main" id="{52DE24A0-9D3E-5947-9B60-4A9B1C32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3714323"/>
            <a:ext cx="1211820" cy="8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test Trends In Smart Grid Technology In The Utilities Industry ...">
            <a:extLst>
              <a:ext uri="{FF2B5EF4-FFF2-40B4-BE49-F238E27FC236}">
                <a16:creationId xmlns:a16="http://schemas.microsoft.com/office/drawing/2014/main" id="{F8815E7E-0008-794C-9F3A-71EA1D7B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53" y="5388327"/>
            <a:ext cx="1872503" cy="9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Using artificial intelligence and DSP to enable 5G communication ...">
            <a:extLst>
              <a:ext uri="{FF2B5EF4-FFF2-40B4-BE49-F238E27FC236}">
                <a16:creationId xmlns:a16="http://schemas.microsoft.com/office/drawing/2014/main" id="{EF7395D8-3363-914A-BF41-34AD8B14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42" y="2310742"/>
            <a:ext cx="1210491" cy="76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Outdated energy, water and transport Industrial Control Systems ...">
            <a:extLst>
              <a:ext uri="{FF2B5EF4-FFF2-40B4-BE49-F238E27FC236}">
                <a16:creationId xmlns:a16="http://schemas.microsoft.com/office/drawing/2014/main" id="{8B606FBE-2696-8048-856B-F145806D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95" y="5388327"/>
            <a:ext cx="1243935" cy="8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Application of DSP Concept for Ultrasound Doppler Image Processing ...">
            <a:extLst>
              <a:ext uri="{FF2B5EF4-FFF2-40B4-BE49-F238E27FC236}">
                <a16:creationId xmlns:a16="http://schemas.microsoft.com/office/drawing/2014/main" id="{B0CDC708-560D-4741-9AF1-64FD4661B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92" y="804802"/>
            <a:ext cx="1885439" cy="117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is a Machine Learning Platform? - CloudPulse Strategies">
            <a:extLst>
              <a:ext uri="{FF2B5EF4-FFF2-40B4-BE49-F238E27FC236}">
                <a16:creationId xmlns:a16="http://schemas.microsoft.com/office/drawing/2014/main" id="{61ECE219-A56C-DD4E-B5F0-BFCD3DA0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15" y="5388327"/>
            <a:ext cx="1204799" cy="114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6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Where do we use DSP?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37AB9B-AD01-2546-A284-583A12F84EE6}"/>
              </a:ext>
            </a:extLst>
          </p:cNvPr>
          <p:cNvGrpSpPr/>
          <p:nvPr/>
        </p:nvGrpSpPr>
        <p:grpSpPr>
          <a:xfrm>
            <a:off x="1893889" y="1525905"/>
            <a:ext cx="9162524" cy="4692834"/>
            <a:chOff x="1893889" y="1038225"/>
            <a:chExt cx="9162524" cy="469283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DCA3B27-CD98-604C-8CC7-EA66EBD21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1903" y="3355221"/>
              <a:ext cx="2749914" cy="1998011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CAAB5FA-BCC1-BA4C-A59C-21533DF26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488" y="3355221"/>
              <a:ext cx="2749914" cy="2030768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A4D08B4D-9D08-524C-8F05-40320917A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89" y="1038225"/>
              <a:ext cx="2754312" cy="2451100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775CAC69-F3B8-1B42-8116-2998B12B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727" y="3355221"/>
              <a:ext cx="2710636" cy="2375838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6EE6ABFE-1B86-D643-A77B-88FA05973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519" y="1038225"/>
              <a:ext cx="2719870" cy="1936741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6602E3DD-26CB-1B48-89F2-D17E406F7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708" y="1038225"/>
              <a:ext cx="2568093" cy="199963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3ABD62-BC2C-2541-8C2A-C9D2655DCEB2}"/>
                </a:ext>
              </a:extLst>
            </p:cNvPr>
            <p:cNvGrpSpPr/>
            <p:nvPr/>
          </p:nvGrpSpPr>
          <p:grpSpPr>
            <a:xfrm>
              <a:off x="2207109" y="1618161"/>
              <a:ext cx="2479675" cy="1387475"/>
              <a:chOff x="644525" y="1476375"/>
              <a:chExt cx="3638550" cy="2000250"/>
            </a:xfrm>
          </p:grpSpPr>
          <p:pic>
            <p:nvPicPr>
              <p:cNvPr id="14" name="Picture 7" descr="shutterstock_3221984 r150">
                <a:extLst>
                  <a:ext uri="{FF2B5EF4-FFF2-40B4-BE49-F238E27FC236}">
                    <a16:creationId xmlns:a16="http://schemas.microsoft.com/office/drawing/2014/main" id="{1EC93EE7-8E9D-3E43-B690-A96CED4FE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60" t="32285" b="14211"/>
              <a:stretch>
                <a:fillRect/>
              </a:stretch>
            </p:blipFill>
            <p:spPr bwMode="auto">
              <a:xfrm>
                <a:off x="2546350" y="1476375"/>
                <a:ext cx="1736725" cy="1997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8" descr="shutterstock_2645253 r150">
                <a:extLst>
                  <a:ext uri="{FF2B5EF4-FFF2-40B4-BE49-F238E27FC236}">
                    <a16:creationId xmlns:a16="http://schemas.microsoft.com/office/drawing/2014/main" id="{30D01AF6-4BC6-5E4F-B48A-C00CBB4D9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1" t="7799" b="19411"/>
              <a:stretch>
                <a:fillRect/>
              </a:stretch>
            </p:blipFill>
            <p:spPr bwMode="auto">
              <a:xfrm>
                <a:off x="644525" y="1476375"/>
                <a:ext cx="1724025" cy="2000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C12C7F-B303-894C-8C9B-E2B002BE45D6}"/>
                </a:ext>
              </a:extLst>
            </p:cNvPr>
            <p:cNvGrpSpPr/>
            <p:nvPr/>
          </p:nvGrpSpPr>
          <p:grpSpPr>
            <a:xfrm>
              <a:off x="4912285" y="1595439"/>
              <a:ext cx="2208212" cy="1513681"/>
              <a:chOff x="4849813" y="1306513"/>
              <a:chExt cx="3700462" cy="2024062"/>
            </a:xfrm>
          </p:grpSpPr>
          <p:pic>
            <p:nvPicPr>
              <p:cNvPr id="17" name="Picture 9" descr="Robot">
                <a:extLst>
                  <a:ext uri="{FF2B5EF4-FFF2-40B4-BE49-F238E27FC236}">
                    <a16:creationId xmlns:a16="http://schemas.microsoft.com/office/drawing/2014/main" id="{1641DA6D-9130-ED48-A56A-6FE04444C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389"/>
              <a:stretch>
                <a:fillRect/>
              </a:stretch>
            </p:blipFill>
            <p:spPr bwMode="auto">
              <a:xfrm>
                <a:off x="4849813" y="1652588"/>
                <a:ext cx="1979612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0" descr="bionic arm">
                <a:extLst>
                  <a:ext uri="{FF2B5EF4-FFF2-40B4-BE49-F238E27FC236}">
                    <a16:creationId xmlns:a16="http://schemas.microsoft.com/office/drawing/2014/main" id="{BC0A8951-ACA9-4648-B26E-DBC701FE0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48" t="4358" r="16418"/>
              <a:stretch>
                <a:fillRect/>
              </a:stretch>
            </p:blipFill>
            <p:spPr bwMode="auto">
              <a:xfrm>
                <a:off x="7043738" y="1306513"/>
                <a:ext cx="1506537" cy="2024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57F15BFA-9670-2F48-A126-18029942C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1207" y="1140619"/>
              <a:ext cx="239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Green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FE20FCBC-43F2-5F49-BABE-5D54AD749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9416" y="1107282"/>
              <a:ext cx="239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Robotics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D78614C5-EB5B-7E45-AFB5-6BD0FCC12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954" y="3502664"/>
              <a:ext cx="2393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Full immersion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C56DB251-4EB1-D544-B318-F24498C2A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5825" y="1147761"/>
              <a:ext cx="239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Health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BF0ADF-FA52-C74F-AE49-83CB2FB38518}"/>
                </a:ext>
              </a:extLst>
            </p:cNvPr>
            <p:cNvGrpSpPr/>
            <p:nvPr/>
          </p:nvGrpSpPr>
          <p:grpSpPr>
            <a:xfrm>
              <a:off x="7791903" y="1624683"/>
              <a:ext cx="2357872" cy="1494584"/>
              <a:chOff x="4754563" y="3940175"/>
              <a:chExt cx="3784600" cy="1943100"/>
            </a:xfrm>
          </p:grpSpPr>
          <p:pic>
            <p:nvPicPr>
              <p:cNvPr id="24" name="Picture 15" descr="SCS 4x5 pain sm">
                <a:extLst>
                  <a:ext uri="{FF2B5EF4-FFF2-40B4-BE49-F238E27FC236}">
                    <a16:creationId xmlns:a16="http://schemas.microsoft.com/office/drawing/2014/main" id="{D1DDDEAD-A6FC-714A-9271-659F8B310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8025" y="4032250"/>
                <a:ext cx="1481138" cy="185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6" descr="Weiland TI Fellows Meeting 2007_excerpt_42 sm copy">
                <a:extLst>
                  <a:ext uri="{FF2B5EF4-FFF2-40B4-BE49-F238E27FC236}">
                    <a16:creationId xmlns:a16="http://schemas.microsoft.com/office/drawing/2014/main" id="{2F41568A-0793-0B4B-83F2-16259B2EB1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563" y="3940175"/>
                <a:ext cx="1941512" cy="194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B82E0E-D139-F54B-9573-6E9389F7C8F9}"/>
                </a:ext>
              </a:extLst>
            </p:cNvPr>
            <p:cNvGrpSpPr/>
            <p:nvPr/>
          </p:nvGrpSpPr>
          <p:grpSpPr>
            <a:xfrm>
              <a:off x="2197905" y="4054120"/>
              <a:ext cx="2007371" cy="1162772"/>
              <a:chOff x="1963738" y="4054476"/>
              <a:chExt cx="3873501" cy="1981199"/>
            </a:xfrm>
          </p:grpSpPr>
          <p:pic>
            <p:nvPicPr>
              <p:cNvPr id="27" name="Picture 17" descr="uvs080506-003">
                <a:extLst>
                  <a:ext uri="{FF2B5EF4-FFF2-40B4-BE49-F238E27FC236}">
                    <a16:creationId xmlns:a16="http://schemas.microsoft.com/office/drawing/2014/main" id="{766E47E2-B289-614A-BCE8-0E7673A70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7" r="19876" b="2654"/>
              <a:stretch>
                <a:fillRect/>
              </a:stretch>
            </p:blipFill>
            <p:spPr bwMode="auto">
              <a:xfrm>
                <a:off x="4125914" y="4062413"/>
                <a:ext cx="1711325" cy="168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8" descr="uvs080506-004">
                <a:extLst>
                  <a:ext uri="{FF2B5EF4-FFF2-40B4-BE49-F238E27FC236}">
                    <a16:creationId xmlns:a16="http://schemas.microsoft.com/office/drawing/2014/main" id="{CB0ECFB8-EF38-9F45-98BB-F08182C818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98"/>
              <a:stretch>
                <a:fillRect/>
              </a:stretch>
            </p:blipFill>
            <p:spPr bwMode="auto">
              <a:xfrm>
                <a:off x="1963738" y="4054476"/>
                <a:ext cx="1708150" cy="1235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9" descr="uvs080506-005">
                <a:extLst>
                  <a:ext uri="{FF2B5EF4-FFF2-40B4-BE49-F238E27FC236}">
                    <a16:creationId xmlns:a16="http://schemas.microsoft.com/office/drawing/2014/main" id="{4A7E430A-BD6F-5248-8EFC-751EC48CBC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2564" y="4856163"/>
                <a:ext cx="2097087" cy="1179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197258-A995-2248-BEEC-609F4512EF55}"/>
                </a:ext>
              </a:extLst>
            </p:cNvPr>
            <p:cNvGrpSpPr/>
            <p:nvPr/>
          </p:nvGrpSpPr>
          <p:grpSpPr>
            <a:xfrm>
              <a:off x="4885378" y="3834202"/>
              <a:ext cx="2515522" cy="1243934"/>
              <a:chOff x="4664075" y="1058718"/>
              <a:chExt cx="4176297" cy="2362345"/>
            </a:xfrm>
          </p:grpSpPr>
          <p:pic>
            <p:nvPicPr>
              <p:cNvPr id="31" name="Picture 2" descr="Security and Surveillance">
                <a:extLst>
                  <a:ext uri="{FF2B5EF4-FFF2-40B4-BE49-F238E27FC236}">
                    <a16:creationId xmlns:a16="http://schemas.microsoft.com/office/drawing/2014/main" id="{6A723B8B-0020-DE4E-8FAA-90B40659B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075" y="1058718"/>
                <a:ext cx="4176296" cy="1218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10 Applications or Uses of remote Sensing and GIS - Gyan ...">
                <a:extLst>
                  <a:ext uri="{FF2B5EF4-FFF2-40B4-BE49-F238E27FC236}">
                    <a16:creationId xmlns:a16="http://schemas.microsoft.com/office/drawing/2014/main" id="{EA77438D-30A7-FB48-94AA-4BCD33917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5664" y="2276872"/>
                <a:ext cx="4174708" cy="1144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60AB6570-3669-8148-8EE2-7701CBB5A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1171" y="3462517"/>
              <a:ext cx="38005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Security &amp; Remote Sensing</a:t>
              </a:r>
            </a:p>
          </p:txBody>
        </p:sp>
        <p:pic>
          <p:nvPicPr>
            <p:cNvPr id="34" name="Content Placeholder 3">
              <a:extLst>
                <a:ext uri="{FF2B5EF4-FFF2-40B4-BE49-F238E27FC236}">
                  <a16:creationId xmlns:a16="http://schemas.microsoft.com/office/drawing/2014/main" id="{075D78A4-77A8-5947-931B-463F1B4C4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62505" y="3775442"/>
              <a:ext cx="1987270" cy="756412"/>
            </a:xfrm>
            <a:prstGeom prst="rect">
              <a:avLst/>
            </a:prstGeom>
          </p:spPr>
        </p:pic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A3D8DCC2-2AF3-2E4F-BA69-1230B3F2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505" y="4533782"/>
              <a:ext cx="1987270" cy="763726"/>
            </a:xfrm>
            <a:prstGeom prst="rect">
              <a:avLst/>
            </a:prstGeom>
          </p:spPr>
        </p:pic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9B2482BE-BAC8-DB4C-A324-8F2C8D152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866" y="3420406"/>
              <a:ext cx="38005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IOT &amp; Autonomous Systems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2465CF-045C-C649-BCBB-C6C1B20FE6F5}"/>
              </a:ext>
            </a:extLst>
          </p:cNvPr>
          <p:cNvSpPr txBox="1"/>
          <p:nvPr/>
        </p:nvSpPr>
        <p:spPr>
          <a:xfrm>
            <a:off x="1115060" y="6048442"/>
            <a:ext cx="10345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These are just some of the areas in which DSP is used… try to count how many functions and apps do DSP on your smartphone. </a:t>
            </a:r>
          </a:p>
        </p:txBody>
      </p:sp>
    </p:spTree>
    <p:extLst>
      <p:ext uri="{BB962C8B-B14F-4D97-AF65-F5344CB8AC3E}">
        <p14:creationId xmlns:p14="http://schemas.microsoft.com/office/powerpoint/2010/main" val="260347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Where do we use DSP?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205C12-FDD1-294E-87B0-34B3CF64E15F}"/>
              </a:ext>
            </a:extLst>
          </p:cNvPr>
          <p:cNvSpPr/>
          <p:nvPr/>
        </p:nvSpPr>
        <p:spPr>
          <a:xfrm>
            <a:off x="1115060" y="984518"/>
            <a:ext cx="10680700" cy="613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&amp; Deep Learning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SMART Mobile Phones and Wireless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Cameras and Digital Art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Digital Video recorders (DVR) and Network Video Recorders (NVR)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Speech , audio and music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Broadband and Wireless Telecommunication 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Radar and Sonar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Navigation and Tracking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Video Surveillance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Biologically Inspired electronic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Seismic,  Geophysical and Astronomical Data Interpretation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Biomedical Signal Processing and implanted medical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Chemical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Virtual Reality, Games, 3-dimensional modelling and Digital Holography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Financial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Smart Meters and the Smart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Intelligent Power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Energy Scavenging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Autonomous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 of Things (IOT)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…  etc </a:t>
            </a:r>
          </a:p>
          <a:p>
            <a:pPr>
              <a:lnSpc>
                <a:spcPct val="80000"/>
              </a:lnSpc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265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Aim &amp; Learning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7FA0A-9FFA-D04E-95F7-72C9461F249D}"/>
              </a:ext>
            </a:extLst>
          </p:cNvPr>
          <p:cNvSpPr txBox="1"/>
          <p:nvPr/>
        </p:nvSpPr>
        <p:spPr>
          <a:xfrm>
            <a:off x="1310640" y="1188720"/>
            <a:ext cx="6187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b="1" i="1" dirty="0">
                <a:solidFill>
                  <a:srgbClr val="FF0000"/>
                </a:solidFill>
              </a:rPr>
              <a:t>Understand:  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Core Maths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Fundamental Principles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Algorithms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Applications</a:t>
            </a:r>
          </a:p>
          <a:p>
            <a:pPr lvl="1">
              <a:buClr>
                <a:schemeClr val="accent6">
                  <a:lumMod val="75000"/>
                  <a:lumOff val="25000"/>
                </a:schemeClr>
              </a:buClr>
            </a:pPr>
            <a:endParaRPr lang="en-GB" altLang="en-US" sz="2400" i="1" dirty="0"/>
          </a:p>
          <a:p>
            <a:pPr marL="285750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b="1" i="1" dirty="0">
                <a:solidFill>
                  <a:srgbClr val="FF0000"/>
                </a:solidFill>
              </a:rPr>
              <a:t>Use:                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Design tools 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Design, analyse and simulate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 err="1"/>
              <a:t>Matlab</a:t>
            </a:r>
            <a:r>
              <a:rPr lang="en-GB" altLang="en-US" sz="2400" dirty="0"/>
              <a:t> to implement basic DSP algorithms</a:t>
            </a:r>
          </a:p>
          <a:p>
            <a:pPr lvl="1">
              <a:buClr>
                <a:schemeClr val="accent6">
                  <a:lumMod val="75000"/>
                  <a:lumOff val="25000"/>
                </a:schemeClr>
              </a:buClr>
            </a:pPr>
            <a:endParaRPr lang="en-GB" altLang="en-US" sz="2400" dirty="0"/>
          </a:p>
          <a:p>
            <a:endParaRPr lang="en-GB" altLang="en-US" sz="2400" i="1" dirty="0"/>
          </a:p>
          <a:p>
            <a:endParaRPr lang="en-GB" altLang="en-US" sz="24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A5C377-9CF7-3542-A6B6-691EB7A195B6}"/>
              </a:ext>
            </a:extLst>
          </p:cNvPr>
          <p:cNvSpPr/>
          <p:nvPr/>
        </p:nvSpPr>
        <p:spPr>
          <a:xfrm>
            <a:off x="6096000" y="10796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b="1" i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Pre-requisites: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a basic understanding of continuous linear systems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an eagerness to learn</a:t>
            </a:r>
          </a:p>
          <a:p>
            <a:pPr marL="742915" lvl="1" indent="-285750">
              <a:buClr>
                <a:schemeClr val="accent6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altLang="en-US" sz="2400" dirty="0"/>
              <a:t>a basic knowledge 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122553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4177</Words>
  <Application>Microsoft Macintosh PowerPoint</Application>
  <PresentationFormat>Widescreen</PresentationFormat>
  <Paragraphs>628</Paragraphs>
  <Slides>57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Cambria Math</vt:lpstr>
      <vt:lpstr>Helvetica</vt:lpstr>
      <vt:lpstr>Montserrat</vt:lpstr>
      <vt:lpstr>Montserrat Medium</vt:lpstr>
      <vt:lpstr>Times New Roman</vt:lpstr>
      <vt:lpstr>Wingdings</vt:lpstr>
      <vt:lpstr>B&amp;D-Powerpoint Template_16x9</vt:lpstr>
      <vt:lpstr>Equation</vt:lpstr>
      <vt:lpstr>PowerPoint Presentation</vt:lpstr>
      <vt:lpstr>Academic Team</vt:lpstr>
      <vt:lpstr>Teaching Assistants</vt:lpstr>
      <vt:lpstr>DSP in EEE at Strathclyde</vt:lpstr>
      <vt:lpstr>DSP going on in CeSIP</vt:lpstr>
      <vt:lpstr>What is DSP</vt:lpstr>
      <vt:lpstr>Where do we use DSP? </vt:lpstr>
      <vt:lpstr>Where do we use DSP? </vt:lpstr>
      <vt:lpstr>Aim &amp; Learning Objectives</vt:lpstr>
      <vt:lpstr>Syllabus Overview</vt:lpstr>
      <vt:lpstr>Available material through myplace</vt:lpstr>
      <vt:lpstr>Reference Material</vt:lpstr>
      <vt:lpstr>ASSESSMENT EE469</vt:lpstr>
      <vt:lpstr>ASSESSMENT EE669</vt:lpstr>
      <vt:lpstr>ASSESSMENT EE869</vt:lpstr>
      <vt:lpstr>ASSESSMENT EE969</vt:lpstr>
      <vt:lpstr>Delivery method</vt:lpstr>
      <vt:lpstr>Interacting with the teaching team</vt:lpstr>
      <vt:lpstr>Questions?</vt:lpstr>
      <vt:lpstr>PowerPoint Presentation</vt:lpstr>
      <vt:lpstr>Historical notes</vt:lpstr>
      <vt:lpstr>Introduction to DSP </vt:lpstr>
      <vt:lpstr>Introduction to DSP </vt:lpstr>
      <vt:lpstr>Basic Elements of a DSP System</vt:lpstr>
      <vt:lpstr>Basic Elements of a DSP System</vt:lpstr>
      <vt:lpstr>Advantages of DSP</vt:lpstr>
      <vt:lpstr>Drawback of DSP</vt:lpstr>
      <vt:lpstr>PowerPoint Presentation</vt:lpstr>
      <vt:lpstr>The Complex Exponential</vt:lpstr>
      <vt:lpstr>The Complex Exponential</vt:lpstr>
      <vt:lpstr>The Complex Exponential</vt:lpstr>
      <vt:lpstr>The Complex Exponential</vt:lpstr>
      <vt:lpstr>The Complex plane</vt:lpstr>
      <vt:lpstr>Complex Exponential Example</vt:lpstr>
      <vt:lpstr>Complex Plane Example</vt:lpstr>
      <vt:lpstr>PowerPoint Presentation</vt:lpstr>
      <vt:lpstr>Signal Classification</vt:lpstr>
      <vt:lpstr>Continuous Time Signals</vt:lpstr>
      <vt:lpstr>Discrete Time Signals</vt:lpstr>
      <vt:lpstr>Fundamental Discrete Signals</vt:lpstr>
      <vt:lpstr>Fundamental Signals</vt:lpstr>
      <vt:lpstr>Fundamental Discrete Signals</vt:lpstr>
      <vt:lpstr>Digital freq./fundamental Period</vt:lpstr>
      <vt:lpstr>Discrete Complex Exponential – Exercises </vt:lpstr>
      <vt:lpstr>Operations on Signal x[n]</vt:lpstr>
      <vt:lpstr>Operations on Signal x[n]</vt:lpstr>
      <vt:lpstr>Operations on Signal x[n]</vt:lpstr>
      <vt:lpstr>Energy and Power</vt:lpstr>
      <vt:lpstr>Energy and Power - Example</vt:lpstr>
      <vt:lpstr>PowerPoint Presentation</vt:lpstr>
      <vt:lpstr>Some Signal Properties</vt:lpstr>
      <vt:lpstr>Signal Visualization</vt:lpstr>
      <vt:lpstr>Signal Visualization</vt:lpstr>
      <vt:lpstr>Signal Visualization</vt:lpstr>
      <vt:lpstr>Signal Visualization</vt:lpstr>
      <vt:lpstr>Matlab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Carmine Clemente</cp:lastModifiedBy>
  <cp:revision>87</cp:revision>
  <dcterms:created xsi:type="dcterms:W3CDTF">2020-02-05T16:03:23Z</dcterms:created>
  <dcterms:modified xsi:type="dcterms:W3CDTF">2023-09-18T10:33:39Z</dcterms:modified>
</cp:coreProperties>
</file>